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33"/>
  </p:notesMasterIdLst>
  <p:handoutMasterIdLst>
    <p:handoutMasterId r:id="rId34"/>
  </p:handoutMasterIdLst>
  <p:sldIdLst>
    <p:sldId id="256" r:id="rId2"/>
    <p:sldId id="273" r:id="rId3"/>
    <p:sldId id="276" r:id="rId4"/>
    <p:sldId id="260" r:id="rId5"/>
    <p:sldId id="257" r:id="rId6"/>
    <p:sldId id="274" r:id="rId7"/>
    <p:sldId id="265" r:id="rId8"/>
    <p:sldId id="279" r:id="rId9"/>
    <p:sldId id="294" r:id="rId10"/>
    <p:sldId id="287" r:id="rId11"/>
    <p:sldId id="267" r:id="rId12"/>
    <p:sldId id="266" r:id="rId13"/>
    <p:sldId id="291" r:id="rId14"/>
    <p:sldId id="275" r:id="rId15"/>
    <p:sldId id="268" r:id="rId16"/>
    <p:sldId id="284" r:id="rId17"/>
    <p:sldId id="271" r:id="rId18"/>
    <p:sldId id="259" r:id="rId19"/>
    <p:sldId id="298" r:id="rId20"/>
    <p:sldId id="281" r:id="rId21"/>
    <p:sldId id="286" r:id="rId22"/>
    <p:sldId id="263" r:id="rId23"/>
    <p:sldId id="285" r:id="rId24"/>
    <p:sldId id="288" r:id="rId25"/>
    <p:sldId id="295" r:id="rId26"/>
    <p:sldId id="290" r:id="rId27"/>
    <p:sldId id="282" r:id="rId28"/>
    <p:sldId id="292" r:id="rId29"/>
    <p:sldId id="293" r:id="rId30"/>
    <p:sldId id="296" r:id="rId31"/>
    <p:sldId id="297"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2E4E88D-91A6-0976-573D-11685A4FC0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862D8419-F37C-A35E-CDF3-50156D96B2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8FE8B7-4ECD-476E-9325-C09B3697A065}" type="datetimeFigureOut">
              <a:rPr lang="it-IT" smtClean="0"/>
              <a:t>03/03/2024</a:t>
            </a:fld>
            <a:endParaRPr lang="it-IT"/>
          </a:p>
        </p:txBody>
      </p:sp>
      <p:sp>
        <p:nvSpPr>
          <p:cNvPr id="4" name="Segnaposto piè di pagina 3">
            <a:extLst>
              <a:ext uri="{FF2B5EF4-FFF2-40B4-BE49-F238E27FC236}">
                <a16:creationId xmlns:a16="http://schemas.microsoft.com/office/drawing/2014/main" id="{B8D766E0-32F2-6159-976B-76985FC966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it-IT"/>
              <a:t>Tratto da: http://www.leoneg.it/archivio</a:t>
            </a:r>
          </a:p>
        </p:txBody>
      </p:sp>
      <p:sp>
        <p:nvSpPr>
          <p:cNvPr id="5" name="Segnaposto numero diapositiva 4">
            <a:extLst>
              <a:ext uri="{FF2B5EF4-FFF2-40B4-BE49-F238E27FC236}">
                <a16:creationId xmlns:a16="http://schemas.microsoft.com/office/drawing/2014/main" id="{03558110-718F-CCEF-8898-D8A748F812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B47BDF-8972-4F1D-8E99-ED26302000F7}" type="slidenum">
              <a:rPr lang="it-IT" smtClean="0"/>
              <a:t>‹N›</a:t>
            </a:fld>
            <a:endParaRPr lang="it-IT"/>
          </a:p>
        </p:txBody>
      </p:sp>
    </p:spTree>
    <p:extLst>
      <p:ext uri="{BB962C8B-B14F-4D97-AF65-F5344CB8AC3E}">
        <p14:creationId xmlns:p14="http://schemas.microsoft.com/office/powerpoint/2010/main" val="1405684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DAA9-6B8B-4AA7-8309-F540BFE43D71}" type="datetimeFigureOut">
              <a:rPr lang="it-IT" smtClean="0"/>
              <a:t>03/03/2024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it-IT"/>
              <a:t>Tratto da: http://www.leoneg.it/archivio</a:t>
            </a: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54ED7-2EE8-49D5-B040-4A4EB449721E}" type="slidenum">
              <a:rPr lang="it-IT" smtClean="0"/>
              <a:t>‹N›</a:t>
            </a:fld>
            <a:endParaRPr lang="it-IT"/>
          </a:p>
        </p:txBody>
      </p:sp>
    </p:spTree>
    <p:extLst>
      <p:ext uri="{BB962C8B-B14F-4D97-AF65-F5344CB8AC3E}">
        <p14:creationId xmlns:p14="http://schemas.microsoft.com/office/powerpoint/2010/main" val="139982647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C44B2-266F-C148-3BDD-DCFFEE184FF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53F035-9B9A-71DD-2520-E76135383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39731F8-7741-7B84-A91F-F263414477CA}"/>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5" name="Segnaposto piè di pagina 4">
            <a:extLst>
              <a:ext uri="{FF2B5EF4-FFF2-40B4-BE49-F238E27FC236}">
                <a16:creationId xmlns:a16="http://schemas.microsoft.com/office/drawing/2014/main" id="{F760C03E-3A1A-581B-C68C-E0DD173D8E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F6D331-4B79-FA77-B43E-B98A7F55E98F}"/>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209164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C464F-4F59-C60A-DF81-FAE7571D2B4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8DA61C5-D478-A6E4-0EB6-FB7901A9980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662D90A-831A-5E11-B3D9-35D92136CBDC}"/>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5" name="Segnaposto piè di pagina 4">
            <a:extLst>
              <a:ext uri="{FF2B5EF4-FFF2-40B4-BE49-F238E27FC236}">
                <a16:creationId xmlns:a16="http://schemas.microsoft.com/office/drawing/2014/main" id="{1DAACBD6-DCE1-141A-87BB-CDE311BD51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8C43FA-441C-3614-BE82-88E12D45357D}"/>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203737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79017FD-2C5C-84AC-D877-3E86D63664A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7D02E3E-4BD9-AEE5-1876-B5C3001BEB5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0A48D0-6D16-2B9F-3DA3-A0037DC4C321}"/>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5" name="Segnaposto piè di pagina 4">
            <a:extLst>
              <a:ext uri="{FF2B5EF4-FFF2-40B4-BE49-F238E27FC236}">
                <a16:creationId xmlns:a16="http://schemas.microsoft.com/office/drawing/2014/main" id="{7EBA54B8-E036-F523-65DC-69306D7935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6AC2EA-0E31-9AEF-87F3-85B5B07E9545}"/>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6666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1E95F8-4907-A9C9-D2E7-ED02D1C346F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304CE8-5B7E-0612-6CDE-C73A70C504B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3755F9B-88F5-C2FB-2B72-177E6A4BA23F}"/>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5" name="Segnaposto piè di pagina 4">
            <a:extLst>
              <a:ext uri="{FF2B5EF4-FFF2-40B4-BE49-F238E27FC236}">
                <a16:creationId xmlns:a16="http://schemas.microsoft.com/office/drawing/2014/main" id="{B5EFE9FF-5413-E030-50DB-CA339C02E0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68BE1F-9ACC-A288-1867-0B7A11C7598D}"/>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36611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CAC4F-8E88-6B67-FC55-DC05F8A5AB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69DA8F-42A4-8878-FB04-FC9E451826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681CF7-006E-2EA9-004E-F21963020B65}"/>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5" name="Segnaposto piè di pagina 4">
            <a:extLst>
              <a:ext uri="{FF2B5EF4-FFF2-40B4-BE49-F238E27FC236}">
                <a16:creationId xmlns:a16="http://schemas.microsoft.com/office/drawing/2014/main" id="{872B9446-905A-DD72-381C-F0B397D786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DF75C06-C6E4-C2FC-A042-94ECD8B78B45}"/>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252622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9D9D43-51BB-FE09-F3E6-E48C124D41F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F8DC53-C40C-54D4-2DC4-351FC1682FD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26ECC05-89A2-5EA0-5F06-85E96690BC8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CBF0E68-B7AB-3769-8DD8-8CED8F3E407A}"/>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6" name="Segnaposto piè di pagina 5">
            <a:extLst>
              <a:ext uri="{FF2B5EF4-FFF2-40B4-BE49-F238E27FC236}">
                <a16:creationId xmlns:a16="http://schemas.microsoft.com/office/drawing/2014/main" id="{7DD03CAF-B1A1-3DF5-B259-BB186E6C0D2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910B47-C79F-7759-3C12-517E2383FE2E}"/>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266553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0FC4DA-9ADE-BDE7-4A1F-179E79B5F0F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D2ECAA2-A6EB-DB29-F6CC-EE9C5D026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9A44FD2-B1F8-FF4C-1ECB-4B66066AF87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076FD72-184E-82A8-6555-CBAC26A1D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D23A0F9-76E2-89CC-2947-F77B272DB9F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4131060-4A3A-F046-C24F-CE222D64E2A0}"/>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8" name="Segnaposto piè di pagina 7">
            <a:extLst>
              <a:ext uri="{FF2B5EF4-FFF2-40B4-BE49-F238E27FC236}">
                <a16:creationId xmlns:a16="http://schemas.microsoft.com/office/drawing/2014/main" id="{7084E2F7-7E22-4CB0-2932-C9D0C1DC0D4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FE9AD37-1D35-C5A3-47B7-4E37AC5A6A60}"/>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188469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65715-FF20-8E54-67D8-26C1DE86EBE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B68BF4D-3D4B-B24C-F1FA-3C4E823AF3BF}"/>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4" name="Segnaposto piè di pagina 3">
            <a:extLst>
              <a:ext uri="{FF2B5EF4-FFF2-40B4-BE49-F238E27FC236}">
                <a16:creationId xmlns:a16="http://schemas.microsoft.com/office/drawing/2014/main" id="{95EFD54D-0B51-0B2D-2E7D-B9E2F8B7715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22503DD-8C08-FE29-B59F-426FF81A353B}"/>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280513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7E58A98-2C7C-C067-AA56-EFBEF3826085}"/>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3" name="Segnaposto piè di pagina 2">
            <a:extLst>
              <a:ext uri="{FF2B5EF4-FFF2-40B4-BE49-F238E27FC236}">
                <a16:creationId xmlns:a16="http://schemas.microsoft.com/office/drawing/2014/main" id="{EC99337C-44B5-321D-AF60-B462594FB1B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40A0DE3-DF4C-5E56-494E-1134F82C8862}"/>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300681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941E2-D501-4C43-8C4B-D732C27BBA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01D800-3FE6-A975-38D0-FF13FB52C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E31F956-F2BE-6026-6DBC-573399782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D474E7B-49FF-6BEA-00C9-32F9898B659D}"/>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6" name="Segnaposto piè di pagina 5">
            <a:extLst>
              <a:ext uri="{FF2B5EF4-FFF2-40B4-BE49-F238E27FC236}">
                <a16:creationId xmlns:a16="http://schemas.microsoft.com/office/drawing/2014/main" id="{1C69089F-1316-759E-7FD4-4FDBA0C6057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34E4C2A-265D-7664-477A-43B2BCEF7C78}"/>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93017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355FA6-0000-892B-6D16-6EAC8070D3D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E0CBA10-3605-74C1-5DEB-92B4B59E6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EA71964-DF71-20F8-1B5C-A9981590F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000994F-EAA6-E96A-9216-C50AAD1F5773}"/>
              </a:ext>
            </a:extLst>
          </p:cNvPr>
          <p:cNvSpPr>
            <a:spLocks noGrp="1"/>
          </p:cNvSpPr>
          <p:nvPr>
            <p:ph type="dt" sz="half" idx="10"/>
          </p:nvPr>
        </p:nvSpPr>
        <p:spPr/>
        <p:txBody>
          <a:bodyPr/>
          <a:lstStyle/>
          <a:p>
            <a:fld id="{6F893EBB-1D58-4F6E-B7DF-A757892A9CA0}" type="datetimeFigureOut">
              <a:rPr lang="it-IT" smtClean="0"/>
              <a:t>03/03/2024</a:t>
            </a:fld>
            <a:endParaRPr lang="it-IT"/>
          </a:p>
        </p:txBody>
      </p:sp>
      <p:sp>
        <p:nvSpPr>
          <p:cNvPr id="6" name="Segnaposto piè di pagina 5">
            <a:extLst>
              <a:ext uri="{FF2B5EF4-FFF2-40B4-BE49-F238E27FC236}">
                <a16:creationId xmlns:a16="http://schemas.microsoft.com/office/drawing/2014/main" id="{8D500385-E207-5722-41D9-A7261B79BE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C19962-6983-8F25-DE84-AEC0CE496330}"/>
              </a:ext>
            </a:extLst>
          </p:cNvPr>
          <p:cNvSpPr>
            <a:spLocks noGrp="1"/>
          </p:cNvSpPr>
          <p:nvPr>
            <p:ph type="sldNum" sz="quarter" idx="12"/>
          </p:nvPr>
        </p:nvSpPr>
        <p:spPr/>
        <p:txBody>
          <a:bodyPr/>
          <a:lstStyle/>
          <a:p>
            <a:fld id="{3516D5D6-D19B-4FB6-8EB8-AC52E709C4D2}" type="slidenum">
              <a:rPr lang="it-IT" smtClean="0"/>
              <a:t>‹N›</a:t>
            </a:fld>
            <a:endParaRPr lang="it-IT"/>
          </a:p>
        </p:txBody>
      </p:sp>
    </p:spTree>
    <p:extLst>
      <p:ext uri="{BB962C8B-B14F-4D97-AF65-F5344CB8AC3E}">
        <p14:creationId xmlns:p14="http://schemas.microsoft.com/office/powerpoint/2010/main" val="112000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6F289D8-F86A-C713-E525-35C5237EC2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046DF7-B1A3-00A2-FF62-5F13460B8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0F5EFE-44A6-D3BE-4DC2-FC91A44BC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93EBB-1D58-4F6E-B7DF-A757892A9CA0}" type="datetimeFigureOut">
              <a:rPr lang="it-IT" smtClean="0"/>
              <a:t>03/03/2024</a:t>
            </a:fld>
            <a:endParaRPr lang="it-IT"/>
          </a:p>
        </p:txBody>
      </p:sp>
      <p:sp>
        <p:nvSpPr>
          <p:cNvPr id="5" name="Segnaposto piè di pagina 4">
            <a:extLst>
              <a:ext uri="{FF2B5EF4-FFF2-40B4-BE49-F238E27FC236}">
                <a16:creationId xmlns:a16="http://schemas.microsoft.com/office/drawing/2014/main" id="{6EE364D8-49E8-6A14-4C95-E25851A27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7B6AC74-D41D-875B-C5F9-1CDAC73E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6D5D6-D19B-4FB6-8EB8-AC52E709C4D2}" type="slidenum">
              <a:rPr lang="it-IT" smtClean="0"/>
              <a:t>‹N›</a:t>
            </a:fld>
            <a:endParaRPr lang="it-IT"/>
          </a:p>
        </p:txBody>
      </p:sp>
    </p:spTree>
    <p:extLst>
      <p:ext uri="{BB962C8B-B14F-4D97-AF65-F5344CB8AC3E}">
        <p14:creationId xmlns:p14="http://schemas.microsoft.com/office/powerpoint/2010/main" val="191584281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453B7E-C700-AD09-14A9-D2534F77F51C}"/>
              </a:ext>
            </a:extLst>
          </p:cNvPr>
          <p:cNvSpPr>
            <a:spLocks noGrp="1"/>
          </p:cNvSpPr>
          <p:nvPr>
            <p:ph type="ctrTitle"/>
          </p:nvPr>
        </p:nvSpPr>
        <p:spPr>
          <a:xfrm>
            <a:off x="603682" y="532660"/>
            <a:ext cx="9948909" cy="5486400"/>
          </a:xfrm>
        </p:spPr>
        <p:txBody>
          <a:bodyPr>
            <a:normAutofit/>
          </a:bodyPr>
          <a:lstStyle/>
          <a:p>
            <a:r>
              <a:rPr lang="it-IT" dirty="0"/>
              <a:t>Il pensiero politico moderno</a:t>
            </a:r>
            <a:br>
              <a:rPr lang="it-IT" sz="5300" dirty="0"/>
            </a:br>
            <a:r>
              <a:rPr lang="it-IT" sz="3100" dirty="0"/>
              <a:t>dal diritto divino al diritto naturale</a:t>
            </a:r>
            <a:br>
              <a:rPr lang="it-IT" sz="3600" dirty="0"/>
            </a:br>
            <a:br>
              <a:rPr lang="it-IT" sz="3600" dirty="0"/>
            </a:br>
            <a:r>
              <a:rPr lang="it-IT" sz="3600" dirty="0" err="1"/>
              <a:t>Grozio</a:t>
            </a:r>
            <a:r>
              <a:rPr lang="it-IT" sz="3600" dirty="0"/>
              <a:t>, Hobbes, Locke</a:t>
            </a:r>
            <a:br>
              <a:rPr lang="it-IT" sz="3600" dirty="0"/>
            </a:br>
            <a:br>
              <a:rPr lang="it-IT" sz="3600" dirty="0"/>
            </a:br>
            <a:br>
              <a:rPr lang="it-IT" sz="3600" dirty="0"/>
            </a:br>
            <a:br>
              <a:rPr lang="it-IT" sz="3600" dirty="0"/>
            </a:br>
            <a:br>
              <a:rPr lang="it-IT" sz="3600" dirty="0"/>
            </a:br>
            <a:r>
              <a:rPr lang="it-IT" sz="1000" dirty="0"/>
              <a:t>Tratto da: http://www.leoneg.it/archivio</a:t>
            </a:r>
          </a:p>
        </p:txBody>
      </p:sp>
      <p:sp>
        <p:nvSpPr>
          <p:cNvPr id="3" name="Sottotitolo 2">
            <a:extLst>
              <a:ext uri="{FF2B5EF4-FFF2-40B4-BE49-F238E27FC236}">
                <a16:creationId xmlns:a16="http://schemas.microsoft.com/office/drawing/2014/main" id="{95A8A5CB-E244-1188-324D-27C999C6B163}"/>
              </a:ext>
            </a:extLst>
          </p:cNvPr>
          <p:cNvSpPr>
            <a:spLocks noGrp="1"/>
          </p:cNvSpPr>
          <p:nvPr>
            <p:ph type="subTitle" idx="1"/>
          </p:nvPr>
        </p:nvSpPr>
        <p:spPr/>
        <p:txBody>
          <a:bodyPr/>
          <a:lstStyle/>
          <a:p>
            <a:r>
              <a:rPr lang="it-IT" dirty="0"/>
              <a:t> </a:t>
            </a:r>
          </a:p>
        </p:txBody>
      </p:sp>
    </p:spTree>
    <p:extLst>
      <p:ext uri="{BB962C8B-B14F-4D97-AF65-F5344CB8AC3E}">
        <p14:creationId xmlns:p14="http://schemas.microsoft.com/office/powerpoint/2010/main" val="105412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5513E-A009-FFDA-9B11-A47B9E320B8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931CAC6-1536-45D8-F33F-062A43E7BD0C}"/>
              </a:ext>
            </a:extLst>
          </p:cNvPr>
          <p:cNvSpPr>
            <a:spLocks noGrp="1"/>
          </p:cNvSpPr>
          <p:nvPr>
            <p:ph type="title"/>
          </p:nvPr>
        </p:nvSpPr>
        <p:spPr>
          <a:xfrm>
            <a:off x="838200" y="365126"/>
            <a:ext cx="10515600" cy="638052"/>
          </a:xfrm>
        </p:spPr>
        <p:txBody>
          <a:bodyPr>
            <a:normAutofit fontScale="90000"/>
          </a:bodyPr>
          <a:lstStyle/>
          <a:p>
            <a:pPr marL="0" indent="0" algn="ctr">
              <a:lnSpc>
                <a:spcPct val="130000"/>
              </a:lnSpc>
              <a:buNone/>
            </a:pPr>
            <a:r>
              <a:rPr lang="it-IT" sz="4900" b="1" dirty="0"/>
              <a:t>Il patto</a:t>
            </a:r>
            <a:br>
              <a:rPr lang="it-IT" sz="4000" b="1" dirty="0">
                <a:solidFill>
                  <a:srgbClr val="0070C0"/>
                </a:solidFill>
                <a:latin typeface="+mn-lt"/>
              </a:rPr>
            </a:br>
            <a:r>
              <a:rPr lang="it-IT" sz="2700" dirty="0">
                <a:latin typeface="+mn-lt"/>
              </a:rPr>
              <a:t>In una società atea il potere si regge sul patto che non viola il diritto naturale</a:t>
            </a:r>
          </a:p>
        </p:txBody>
      </p:sp>
      <p:sp>
        <p:nvSpPr>
          <p:cNvPr id="3" name="Segnaposto contenuto 2">
            <a:extLst>
              <a:ext uri="{FF2B5EF4-FFF2-40B4-BE49-F238E27FC236}">
                <a16:creationId xmlns:a16="http://schemas.microsoft.com/office/drawing/2014/main" id="{EB30907D-CB5D-8CFB-FAC3-E1203EC5004D}"/>
              </a:ext>
            </a:extLst>
          </p:cNvPr>
          <p:cNvSpPr>
            <a:spLocks noGrp="1"/>
          </p:cNvSpPr>
          <p:nvPr>
            <p:ph idx="1"/>
          </p:nvPr>
        </p:nvSpPr>
        <p:spPr>
          <a:xfrm>
            <a:off x="1295400" y="1505519"/>
            <a:ext cx="10058400" cy="4987355"/>
          </a:xfrm>
        </p:spPr>
        <p:txBody>
          <a:bodyPr>
            <a:normAutofit fontScale="40000" lnSpcReduction="20000"/>
          </a:bodyPr>
          <a:lstStyle/>
          <a:p>
            <a:pPr marL="0" indent="0">
              <a:buNone/>
            </a:pPr>
            <a:endParaRPr lang="it-IT" dirty="0"/>
          </a:p>
          <a:p>
            <a:pPr>
              <a:lnSpc>
                <a:spcPct val="130000"/>
              </a:lnSpc>
              <a:buFont typeface="Wingdings" panose="05000000000000000000" pitchFamily="2" charset="2"/>
              <a:buChar char="ü"/>
            </a:pPr>
            <a:r>
              <a:rPr lang="it-IT" sz="6000" dirty="0">
                <a:solidFill>
                  <a:srgbClr val="000000"/>
                </a:solidFill>
              </a:rPr>
              <a:t>Per </a:t>
            </a:r>
            <a:r>
              <a:rPr lang="it-IT" sz="6000" dirty="0" err="1">
                <a:solidFill>
                  <a:srgbClr val="000000"/>
                </a:solidFill>
              </a:rPr>
              <a:t>Grozio</a:t>
            </a:r>
            <a:r>
              <a:rPr lang="it-IT" sz="6000" dirty="0">
                <a:solidFill>
                  <a:srgbClr val="000000"/>
                </a:solidFill>
              </a:rPr>
              <a:t> poiché l’uomo è un </a:t>
            </a:r>
            <a:r>
              <a:rPr lang="it-IT" sz="6000" b="1" dirty="0">
                <a:solidFill>
                  <a:srgbClr val="000000"/>
                </a:solidFill>
              </a:rPr>
              <a:t>animale sociale</a:t>
            </a:r>
            <a:r>
              <a:rPr lang="it-IT" sz="6000" dirty="0">
                <a:solidFill>
                  <a:srgbClr val="000000"/>
                </a:solidFill>
              </a:rPr>
              <a:t>, è per sua natura portato a relazionarsi coi propri simili, anche se gli </a:t>
            </a:r>
            <a:r>
              <a:rPr lang="it-IT" sz="6000" b="1" dirty="0">
                <a:solidFill>
                  <a:srgbClr val="000000"/>
                </a:solidFill>
              </a:rPr>
              <a:t>egoismi</a:t>
            </a:r>
            <a:r>
              <a:rPr lang="it-IT" sz="6000" dirty="0">
                <a:solidFill>
                  <a:srgbClr val="000000"/>
                </a:solidFill>
              </a:rPr>
              <a:t> e gli interessi individuali sono causa di conflitti. </a:t>
            </a:r>
          </a:p>
          <a:p>
            <a:pPr>
              <a:lnSpc>
                <a:spcPct val="130000"/>
              </a:lnSpc>
              <a:buFont typeface="Wingdings" panose="05000000000000000000" pitchFamily="2" charset="2"/>
              <a:buChar char="ü"/>
            </a:pPr>
            <a:endParaRPr lang="it-IT" sz="6000" dirty="0">
              <a:solidFill>
                <a:srgbClr val="000000"/>
              </a:solidFill>
            </a:endParaRPr>
          </a:p>
          <a:p>
            <a:pPr>
              <a:lnSpc>
                <a:spcPct val="130000"/>
              </a:lnSpc>
              <a:buFont typeface="Wingdings" panose="05000000000000000000" pitchFamily="2" charset="2"/>
              <a:buChar char="ü"/>
            </a:pPr>
            <a:r>
              <a:rPr lang="it-IT" sz="6000" dirty="0">
                <a:solidFill>
                  <a:srgbClr val="000000"/>
                </a:solidFill>
              </a:rPr>
              <a:t>Gli uomini devono perciò darsi delle leggi per poter vivere insieme. Essi istituiscono tra loro un </a:t>
            </a:r>
            <a:r>
              <a:rPr lang="it-IT" sz="6000" b="1" dirty="0">
                <a:solidFill>
                  <a:srgbClr val="000000"/>
                </a:solidFill>
              </a:rPr>
              <a:t>patto</a:t>
            </a:r>
            <a:r>
              <a:rPr lang="it-IT" sz="6000" dirty="0">
                <a:solidFill>
                  <a:srgbClr val="000000"/>
                </a:solidFill>
              </a:rPr>
              <a:t> rinunciando a una parte dei poteri che ciascuno ha in quanto essere libero in natura.</a:t>
            </a:r>
          </a:p>
          <a:p>
            <a:pPr>
              <a:lnSpc>
                <a:spcPct val="130000"/>
              </a:lnSpc>
              <a:buFont typeface="Wingdings" panose="05000000000000000000" pitchFamily="2" charset="2"/>
              <a:buChar char="ü"/>
            </a:pPr>
            <a:endParaRPr lang="it-IT" sz="6000" dirty="0">
              <a:solidFill>
                <a:srgbClr val="000000"/>
              </a:solidFill>
            </a:endParaRPr>
          </a:p>
          <a:p>
            <a:pPr>
              <a:lnSpc>
                <a:spcPct val="130000"/>
              </a:lnSpc>
              <a:buFont typeface="Wingdings" panose="05000000000000000000" pitchFamily="2" charset="2"/>
              <a:buChar char="ü"/>
            </a:pPr>
            <a:r>
              <a:rPr lang="it-IT" sz="6000" dirty="0">
                <a:solidFill>
                  <a:srgbClr val="000000"/>
                </a:solidFill>
              </a:rPr>
              <a:t>L’obiettivo di questo patto è l’utile, quale forma necessaria di benessere diffuso tra tutti gli uomini.</a:t>
            </a:r>
          </a:p>
          <a:p>
            <a:pPr marL="0" indent="0">
              <a:buNone/>
            </a:pPr>
            <a:endParaRPr lang="it-IT" sz="6000" dirty="0"/>
          </a:p>
          <a:p>
            <a:pPr marL="0" indent="0">
              <a:buNone/>
            </a:pPr>
            <a:endParaRPr lang="it-IT" dirty="0"/>
          </a:p>
        </p:txBody>
      </p:sp>
    </p:spTree>
    <p:extLst>
      <p:ext uri="{BB962C8B-B14F-4D97-AF65-F5344CB8AC3E}">
        <p14:creationId xmlns:p14="http://schemas.microsoft.com/office/powerpoint/2010/main" val="308789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CC7A2BA4-3CBE-0BAB-141F-153AECB5B73E}"/>
              </a:ext>
            </a:extLst>
          </p:cNvPr>
          <p:cNvSpPr txBox="1"/>
          <p:nvPr/>
        </p:nvSpPr>
        <p:spPr>
          <a:xfrm>
            <a:off x="781050" y="1571348"/>
            <a:ext cx="10496549" cy="2246769"/>
          </a:xfrm>
          <a:prstGeom prst="rect">
            <a:avLst/>
          </a:prstGeom>
          <a:noFill/>
        </p:spPr>
        <p:txBody>
          <a:bodyPr wrap="square">
            <a:spAutoFit/>
          </a:bodyPr>
          <a:lstStyle/>
          <a:p>
            <a:r>
              <a:rPr lang="it-IT" sz="2800" dirty="0">
                <a:solidFill>
                  <a:srgbClr val="984806"/>
                </a:solidFill>
                <a:effectLst/>
                <a:latin typeface="Ebrima" panose="02000000000000000000" pitchFamily="2" charset="0"/>
                <a:ea typeface="Times New Roman" panose="02020603050405020304" pitchFamily="18" charset="0"/>
                <a:cs typeface="Times New Roman" panose="02020603050405020304" pitchFamily="18" charset="0"/>
              </a:rPr>
              <a:t>“Una delle cose proprie dell’uomo è il desiderio della società, cioè una certa inclinazione a vivere con i suoi simili, non in una maniera qualsiasi, ma agevolmente e in comunità di vita ben regolata come gli è suggerito dalla ragione.” </a:t>
            </a:r>
          </a:p>
          <a:p>
            <a:pPr algn="r"/>
            <a:r>
              <a:rPr lang="it-IT" sz="2800" dirty="0" err="1">
                <a:effectLst/>
                <a:latin typeface="Ebrima" panose="02000000000000000000" pitchFamily="2" charset="0"/>
                <a:ea typeface="Times New Roman" panose="02020603050405020304" pitchFamily="18" charset="0"/>
                <a:cs typeface="Times New Roman" panose="02020603050405020304" pitchFamily="18" charset="0"/>
              </a:rPr>
              <a:t>Grozio</a:t>
            </a:r>
            <a:endParaRPr lang="it-IT" sz="2800" dirty="0"/>
          </a:p>
        </p:txBody>
      </p:sp>
    </p:spTree>
    <p:extLst>
      <p:ext uri="{BB962C8B-B14F-4D97-AF65-F5344CB8AC3E}">
        <p14:creationId xmlns:p14="http://schemas.microsoft.com/office/powerpoint/2010/main" val="231364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C4308D-0BF0-2510-D96A-C474C10A5D5C}"/>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7ADB5506-6E78-91D8-811A-BDD012B19932}"/>
              </a:ext>
            </a:extLst>
          </p:cNvPr>
          <p:cNvSpPr txBox="1"/>
          <p:nvPr/>
        </p:nvSpPr>
        <p:spPr>
          <a:xfrm>
            <a:off x="5526347" y="1102928"/>
            <a:ext cx="1526959" cy="584775"/>
          </a:xfrm>
          <a:prstGeom prst="rect">
            <a:avLst/>
          </a:prstGeom>
          <a:noFill/>
        </p:spPr>
        <p:txBody>
          <a:bodyPr wrap="square" rtlCol="0">
            <a:spAutoFit/>
          </a:bodyPr>
          <a:lstStyle/>
          <a:p>
            <a:r>
              <a:rPr lang="it-IT" sz="3200" dirty="0"/>
              <a:t>DIO</a:t>
            </a:r>
          </a:p>
        </p:txBody>
      </p:sp>
      <p:sp>
        <p:nvSpPr>
          <p:cNvPr id="5" name="CasellaDiTesto 4">
            <a:extLst>
              <a:ext uri="{FF2B5EF4-FFF2-40B4-BE49-F238E27FC236}">
                <a16:creationId xmlns:a16="http://schemas.microsoft.com/office/drawing/2014/main" id="{E55DE562-0013-0883-F724-00B27DE67FD1}"/>
              </a:ext>
            </a:extLst>
          </p:cNvPr>
          <p:cNvSpPr txBox="1"/>
          <p:nvPr/>
        </p:nvSpPr>
        <p:spPr>
          <a:xfrm>
            <a:off x="5252624" y="4829341"/>
            <a:ext cx="1767763" cy="584775"/>
          </a:xfrm>
          <a:prstGeom prst="rect">
            <a:avLst/>
          </a:prstGeom>
          <a:noFill/>
        </p:spPr>
        <p:txBody>
          <a:bodyPr wrap="square" rtlCol="0">
            <a:spAutoFit/>
          </a:bodyPr>
          <a:lstStyle/>
          <a:p>
            <a:r>
              <a:rPr lang="it-IT" sz="3200" dirty="0"/>
              <a:t>POPOLO</a:t>
            </a:r>
          </a:p>
        </p:txBody>
      </p:sp>
      <p:sp>
        <p:nvSpPr>
          <p:cNvPr id="7" name="CasellaDiTesto 6">
            <a:extLst>
              <a:ext uri="{FF2B5EF4-FFF2-40B4-BE49-F238E27FC236}">
                <a16:creationId xmlns:a16="http://schemas.microsoft.com/office/drawing/2014/main" id="{2AFE227D-5682-B700-B932-22BC89D1A350}"/>
              </a:ext>
            </a:extLst>
          </p:cNvPr>
          <p:cNvSpPr txBox="1"/>
          <p:nvPr/>
        </p:nvSpPr>
        <p:spPr>
          <a:xfrm>
            <a:off x="5332521" y="3019209"/>
            <a:ext cx="1165934" cy="369332"/>
          </a:xfrm>
          <a:prstGeom prst="rect">
            <a:avLst/>
          </a:prstGeom>
          <a:solidFill>
            <a:schemeClr val="accent2">
              <a:lumMod val="60000"/>
              <a:lumOff val="40000"/>
            </a:schemeClr>
          </a:solidFill>
        </p:spPr>
        <p:txBody>
          <a:bodyPr wrap="square" rtlCol="0">
            <a:spAutoFit/>
          </a:bodyPr>
          <a:lstStyle/>
          <a:p>
            <a:r>
              <a:rPr lang="it-IT" dirty="0"/>
              <a:t>SOVRANO</a:t>
            </a:r>
          </a:p>
        </p:txBody>
      </p:sp>
      <p:sp>
        <p:nvSpPr>
          <p:cNvPr id="8" name="CasellaDiTesto 7">
            <a:extLst>
              <a:ext uri="{FF2B5EF4-FFF2-40B4-BE49-F238E27FC236}">
                <a16:creationId xmlns:a16="http://schemas.microsoft.com/office/drawing/2014/main" id="{0A87975E-4CE6-9426-87AB-5CC62C124EE9}"/>
              </a:ext>
            </a:extLst>
          </p:cNvPr>
          <p:cNvSpPr txBox="1"/>
          <p:nvPr/>
        </p:nvSpPr>
        <p:spPr>
          <a:xfrm>
            <a:off x="5606165" y="3965334"/>
            <a:ext cx="1526959" cy="369332"/>
          </a:xfrm>
          <a:prstGeom prst="rect">
            <a:avLst/>
          </a:prstGeom>
          <a:noFill/>
        </p:spPr>
        <p:txBody>
          <a:bodyPr wrap="square" rtlCol="0">
            <a:spAutoFit/>
          </a:bodyPr>
          <a:lstStyle/>
          <a:p>
            <a:r>
              <a:rPr lang="it-IT" dirty="0"/>
              <a:t>patto</a:t>
            </a:r>
          </a:p>
        </p:txBody>
      </p:sp>
      <p:sp>
        <p:nvSpPr>
          <p:cNvPr id="9" name="Freccia in giù 8">
            <a:extLst>
              <a:ext uri="{FF2B5EF4-FFF2-40B4-BE49-F238E27FC236}">
                <a16:creationId xmlns:a16="http://schemas.microsoft.com/office/drawing/2014/main" id="{9B2B96FE-FC53-C81C-6F7E-CF992853FE76}"/>
              </a:ext>
            </a:extLst>
          </p:cNvPr>
          <p:cNvSpPr/>
          <p:nvPr/>
        </p:nvSpPr>
        <p:spPr>
          <a:xfrm>
            <a:off x="5694470" y="1687703"/>
            <a:ext cx="442036" cy="10258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su 9">
            <a:extLst>
              <a:ext uri="{FF2B5EF4-FFF2-40B4-BE49-F238E27FC236}">
                <a16:creationId xmlns:a16="http://schemas.microsoft.com/office/drawing/2014/main" id="{4241C092-5F2A-4307-17C1-B92CD963A2BB}"/>
              </a:ext>
            </a:extLst>
          </p:cNvPr>
          <p:cNvSpPr/>
          <p:nvPr/>
        </p:nvSpPr>
        <p:spPr>
          <a:xfrm>
            <a:off x="5714071" y="4326087"/>
            <a:ext cx="422435" cy="49887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su 10">
            <a:extLst>
              <a:ext uri="{FF2B5EF4-FFF2-40B4-BE49-F238E27FC236}">
                <a16:creationId xmlns:a16="http://schemas.microsoft.com/office/drawing/2014/main" id="{1F13D8C8-5EC1-1137-7FF9-B71759772E5E}"/>
              </a:ext>
            </a:extLst>
          </p:cNvPr>
          <p:cNvSpPr/>
          <p:nvPr/>
        </p:nvSpPr>
        <p:spPr>
          <a:xfrm>
            <a:off x="5757537" y="3476223"/>
            <a:ext cx="315901" cy="435887"/>
          </a:xfrm>
          <a:prstGeom prst="upArrow">
            <a:avLst>
              <a:gd name="adj1" fmla="val 7480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entesi graffa chiusa 11">
            <a:extLst>
              <a:ext uri="{FF2B5EF4-FFF2-40B4-BE49-F238E27FC236}">
                <a16:creationId xmlns:a16="http://schemas.microsoft.com/office/drawing/2014/main" id="{DC1147E0-CEB6-1AAA-6612-44363ABB4843}"/>
              </a:ext>
            </a:extLst>
          </p:cNvPr>
          <p:cNvSpPr/>
          <p:nvPr/>
        </p:nvSpPr>
        <p:spPr>
          <a:xfrm>
            <a:off x="6959902" y="3019210"/>
            <a:ext cx="865765" cy="2229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b="1" dirty="0"/>
          </a:p>
        </p:txBody>
      </p:sp>
      <p:sp>
        <p:nvSpPr>
          <p:cNvPr id="13" name="Parentesi graffa aperta 12">
            <a:extLst>
              <a:ext uri="{FF2B5EF4-FFF2-40B4-BE49-F238E27FC236}">
                <a16:creationId xmlns:a16="http://schemas.microsoft.com/office/drawing/2014/main" id="{986D5654-B230-018B-E899-7E5A6AC69D8B}"/>
              </a:ext>
            </a:extLst>
          </p:cNvPr>
          <p:cNvSpPr/>
          <p:nvPr/>
        </p:nvSpPr>
        <p:spPr>
          <a:xfrm>
            <a:off x="4172504" y="1123672"/>
            <a:ext cx="858821" cy="21964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CasellaDiTesto 13">
            <a:extLst>
              <a:ext uri="{FF2B5EF4-FFF2-40B4-BE49-F238E27FC236}">
                <a16:creationId xmlns:a16="http://schemas.microsoft.com/office/drawing/2014/main" id="{3E08E021-1546-0B2A-BE42-B77F06FE5C40}"/>
              </a:ext>
            </a:extLst>
          </p:cNvPr>
          <p:cNvSpPr txBox="1"/>
          <p:nvPr/>
        </p:nvSpPr>
        <p:spPr>
          <a:xfrm>
            <a:off x="2774272" y="1577261"/>
            <a:ext cx="1502453" cy="1477328"/>
          </a:xfrm>
          <a:prstGeom prst="rect">
            <a:avLst/>
          </a:prstGeom>
          <a:noFill/>
        </p:spPr>
        <p:txBody>
          <a:bodyPr wrap="square" rtlCol="0">
            <a:spAutoFit/>
          </a:bodyPr>
          <a:lstStyle/>
          <a:p>
            <a:r>
              <a:rPr lang="it-IT" dirty="0"/>
              <a:t>Visione medievale: il potere del sovrano viene da Dio</a:t>
            </a:r>
          </a:p>
        </p:txBody>
      </p:sp>
      <p:sp>
        <p:nvSpPr>
          <p:cNvPr id="15" name="CasellaDiTesto 14">
            <a:extLst>
              <a:ext uri="{FF2B5EF4-FFF2-40B4-BE49-F238E27FC236}">
                <a16:creationId xmlns:a16="http://schemas.microsoft.com/office/drawing/2014/main" id="{3E646A75-5E01-D35E-5A44-F1497B8F2406}"/>
              </a:ext>
            </a:extLst>
          </p:cNvPr>
          <p:cNvSpPr txBox="1"/>
          <p:nvPr/>
        </p:nvSpPr>
        <p:spPr>
          <a:xfrm>
            <a:off x="7893725" y="3640018"/>
            <a:ext cx="1874091" cy="2031325"/>
          </a:xfrm>
          <a:prstGeom prst="rect">
            <a:avLst/>
          </a:prstGeom>
          <a:noFill/>
        </p:spPr>
        <p:txBody>
          <a:bodyPr wrap="square" rtlCol="0">
            <a:spAutoFit/>
          </a:bodyPr>
          <a:lstStyle/>
          <a:p>
            <a:r>
              <a:rPr lang="it-IT" dirty="0"/>
              <a:t>Visione moderna: il potere del sovrano viene dal </a:t>
            </a:r>
            <a:r>
              <a:rPr lang="it-IT" b="1" dirty="0"/>
              <a:t>contratto</a:t>
            </a:r>
            <a:r>
              <a:rPr lang="it-IT" dirty="0"/>
              <a:t> stipulato tra gli uomini (</a:t>
            </a:r>
            <a:r>
              <a:rPr lang="it-IT" b="1" dirty="0"/>
              <a:t>contrattualismo</a:t>
            </a:r>
            <a:r>
              <a:rPr lang="it-IT" dirty="0"/>
              <a:t>)</a:t>
            </a:r>
          </a:p>
        </p:txBody>
      </p:sp>
      <p:pic>
        <p:nvPicPr>
          <p:cNvPr id="16" name="Picture 4" descr="La Santa Ampolla | Reliquiosamente">
            <a:extLst>
              <a:ext uri="{FF2B5EF4-FFF2-40B4-BE49-F238E27FC236}">
                <a16:creationId xmlns:a16="http://schemas.microsoft.com/office/drawing/2014/main" id="{04855A1E-2D16-9D96-153F-6AC05CFB56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3890" y="1061830"/>
            <a:ext cx="1991463" cy="2196467"/>
          </a:xfrm>
          <a:prstGeom prst="rect">
            <a:avLst/>
          </a:prstGeom>
          <a:noFill/>
          <a:extLst>
            <a:ext uri="{909E8E84-426E-40DD-AFC4-6F175D3DCCD1}">
              <a14:hiddenFill xmlns:a14="http://schemas.microsoft.com/office/drawing/2010/main">
                <a:solidFill>
                  <a:srgbClr val="FFFFFF"/>
                </a:solidFill>
              </a14:hiddenFill>
            </a:ext>
          </a:extLst>
        </p:spPr>
      </p:pic>
      <p:pic>
        <p:nvPicPr>
          <p:cNvPr id="19" name="Immagine 18">
            <a:extLst>
              <a:ext uri="{FF2B5EF4-FFF2-40B4-BE49-F238E27FC236}">
                <a16:creationId xmlns:a16="http://schemas.microsoft.com/office/drawing/2014/main" id="{FEAFD69B-A28E-97DE-E07D-979862390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423" y="2713583"/>
            <a:ext cx="2116663" cy="1410155"/>
          </a:xfrm>
          <a:prstGeom prst="rect">
            <a:avLst/>
          </a:prstGeom>
        </p:spPr>
      </p:pic>
      <p:pic>
        <p:nvPicPr>
          <p:cNvPr id="6" name="Immagine 5">
            <a:extLst>
              <a:ext uri="{FF2B5EF4-FFF2-40B4-BE49-F238E27FC236}">
                <a16:creationId xmlns:a16="http://schemas.microsoft.com/office/drawing/2014/main" id="{069787DD-D6DE-B059-DA87-2AB7C4BA5EED}"/>
              </a:ext>
            </a:extLst>
          </p:cNvPr>
          <p:cNvPicPr>
            <a:picLocks noChangeAspect="1"/>
          </p:cNvPicPr>
          <p:nvPr/>
        </p:nvPicPr>
        <p:blipFill>
          <a:blip r:embed="rId4"/>
          <a:stretch>
            <a:fillRect/>
          </a:stretch>
        </p:blipFill>
        <p:spPr>
          <a:xfrm>
            <a:off x="9825754" y="4245610"/>
            <a:ext cx="2086331" cy="1977004"/>
          </a:xfrm>
          <a:prstGeom prst="rect">
            <a:avLst/>
          </a:prstGeom>
        </p:spPr>
      </p:pic>
    </p:spTree>
    <p:extLst>
      <p:ext uri="{BB962C8B-B14F-4D97-AF65-F5344CB8AC3E}">
        <p14:creationId xmlns:p14="http://schemas.microsoft.com/office/powerpoint/2010/main" val="193924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79893-A8DF-9293-1AFA-4BBDF66E1B7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2524CD9-5CEC-F736-CFAD-D9F7F22B92A4}"/>
              </a:ext>
            </a:extLst>
          </p:cNvPr>
          <p:cNvSpPr>
            <a:spLocks noGrp="1"/>
          </p:cNvSpPr>
          <p:nvPr>
            <p:ph type="title"/>
          </p:nvPr>
        </p:nvSpPr>
        <p:spPr/>
        <p:txBody>
          <a:bodyPr/>
          <a:lstStyle/>
          <a:p>
            <a:pPr algn="ctr"/>
            <a:r>
              <a:rPr lang="it-IT" b="1" dirty="0"/>
              <a:t>Contrattualismo</a:t>
            </a:r>
          </a:p>
        </p:txBody>
      </p:sp>
      <p:sp>
        <p:nvSpPr>
          <p:cNvPr id="3" name="Segnaposto contenuto 2">
            <a:extLst>
              <a:ext uri="{FF2B5EF4-FFF2-40B4-BE49-F238E27FC236}">
                <a16:creationId xmlns:a16="http://schemas.microsoft.com/office/drawing/2014/main" id="{BEA2684E-D7AA-00C6-288F-028F81A48FFF}"/>
              </a:ext>
            </a:extLst>
          </p:cNvPr>
          <p:cNvSpPr>
            <a:spLocks noGrp="1"/>
          </p:cNvSpPr>
          <p:nvPr>
            <p:ph idx="1"/>
          </p:nvPr>
        </p:nvSpPr>
        <p:spPr>
          <a:xfrm>
            <a:off x="838199" y="1825625"/>
            <a:ext cx="9672961" cy="4351338"/>
          </a:xfrm>
        </p:spPr>
        <p:txBody>
          <a:bodyPr/>
          <a:lstStyle/>
          <a:p>
            <a:pPr marL="0" indent="0">
              <a:buNone/>
            </a:pPr>
            <a:endParaRPr lang="it-IT" dirty="0"/>
          </a:p>
          <a:p>
            <a:pPr marL="0" indent="0">
              <a:buNone/>
            </a:pPr>
            <a:r>
              <a:rPr lang="it-IT" dirty="0"/>
              <a:t>Lo Stato nasce da un patto o contratto tra i sudditi, non è una creazione divina.</a:t>
            </a:r>
          </a:p>
          <a:p>
            <a:pPr marL="0" indent="0">
              <a:buNone/>
            </a:pPr>
            <a:endParaRPr lang="it-IT" dirty="0"/>
          </a:p>
          <a:p>
            <a:pPr marL="0" indent="0">
              <a:buNone/>
            </a:pPr>
            <a:endParaRPr lang="it-IT" dirty="0"/>
          </a:p>
        </p:txBody>
      </p:sp>
      <p:pic>
        <p:nvPicPr>
          <p:cNvPr id="4" name="Immagine 3">
            <a:extLst>
              <a:ext uri="{FF2B5EF4-FFF2-40B4-BE49-F238E27FC236}">
                <a16:creationId xmlns:a16="http://schemas.microsoft.com/office/drawing/2014/main" id="{4EAD7A26-9921-A485-0F96-96BB5F0EA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088" y="3619106"/>
            <a:ext cx="3626938" cy="2416325"/>
          </a:xfrm>
          <a:prstGeom prst="rect">
            <a:avLst/>
          </a:prstGeom>
        </p:spPr>
      </p:pic>
    </p:spTree>
    <p:extLst>
      <p:ext uri="{BB962C8B-B14F-4D97-AF65-F5344CB8AC3E}">
        <p14:creationId xmlns:p14="http://schemas.microsoft.com/office/powerpoint/2010/main" val="264329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BF90CE-E8A8-72C9-6666-42555235EAB7}"/>
              </a:ext>
            </a:extLst>
          </p:cNvPr>
          <p:cNvSpPr>
            <a:spLocks noGrp="1"/>
          </p:cNvSpPr>
          <p:nvPr>
            <p:ph type="title"/>
          </p:nvPr>
        </p:nvSpPr>
        <p:spPr/>
        <p:txBody>
          <a:bodyPr/>
          <a:lstStyle/>
          <a:p>
            <a:pPr algn="ctr"/>
            <a:r>
              <a:rPr lang="it-IT" b="1" dirty="0"/>
              <a:t>Diritti naturali e diritti positivi</a:t>
            </a:r>
            <a:br>
              <a:rPr lang="it-IT" b="1" dirty="0"/>
            </a:br>
            <a:r>
              <a:rPr lang="it-IT" sz="3200" b="1" dirty="0"/>
              <a:t>Leggi naturali e leggi poste dall’uomo</a:t>
            </a:r>
          </a:p>
        </p:txBody>
      </p:sp>
      <p:sp>
        <p:nvSpPr>
          <p:cNvPr id="3" name="Segnaposto contenuto 2">
            <a:extLst>
              <a:ext uri="{FF2B5EF4-FFF2-40B4-BE49-F238E27FC236}">
                <a16:creationId xmlns:a16="http://schemas.microsoft.com/office/drawing/2014/main" id="{4781B086-537F-2955-A74B-F83194399809}"/>
              </a:ext>
            </a:extLst>
          </p:cNvPr>
          <p:cNvSpPr>
            <a:spLocks noGrp="1"/>
          </p:cNvSpPr>
          <p:nvPr>
            <p:ph idx="1"/>
          </p:nvPr>
        </p:nvSpPr>
        <p:spPr/>
        <p:txBody>
          <a:bodyPr>
            <a:normAutofit fontScale="92500" lnSpcReduction="20000"/>
          </a:bodyPr>
          <a:lstStyle/>
          <a:p>
            <a:pPr marL="0" indent="0">
              <a:buNone/>
            </a:pPr>
            <a:endParaRPr lang="it-IT" dirty="0"/>
          </a:p>
          <a:p>
            <a:pPr marL="0" indent="0">
              <a:buNone/>
            </a:pPr>
            <a:r>
              <a:rPr lang="it-IT" dirty="0"/>
              <a:t>Le leggi che gli uomini si danno costituiscono il diritto positivo (</a:t>
            </a:r>
            <a:r>
              <a:rPr lang="it-IT" i="1" dirty="0"/>
              <a:t>positivo</a:t>
            </a:r>
            <a:r>
              <a:rPr lang="it-IT" dirty="0"/>
              <a:t> = creato, cioè </a:t>
            </a:r>
            <a:r>
              <a:rPr lang="it-IT" i="1" dirty="0"/>
              <a:t>posto</a:t>
            </a:r>
            <a:r>
              <a:rPr lang="it-IT" dirty="0"/>
              <a:t> dall’uomo, non trovato già in natura) che si distingue dal diritto naturale.</a:t>
            </a:r>
          </a:p>
          <a:p>
            <a:pPr marL="0" indent="0">
              <a:buNone/>
            </a:pPr>
            <a:endParaRPr lang="it-IT" dirty="0"/>
          </a:p>
          <a:p>
            <a:pPr marL="0" indent="0">
              <a:buNone/>
            </a:pPr>
            <a:r>
              <a:rPr lang="it-IT" dirty="0"/>
              <a:t>I diritti naturali sono quei diritti che appartengono all’uomo per natura, in quanto essere dotato di ragione e perciò naturalmente capace di individuare ciò che è giusto e sbagliato.</a:t>
            </a:r>
          </a:p>
          <a:p>
            <a:pPr marL="0" indent="0">
              <a:buNone/>
            </a:pPr>
            <a:endParaRPr lang="it-IT" dirty="0"/>
          </a:p>
          <a:p>
            <a:pPr marL="0" indent="0">
              <a:buNone/>
            </a:pPr>
            <a:r>
              <a:rPr lang="it-IT" dirty="0"/>
              <a:t>I diritti naturali non possono essere calpestati dai diritti positivi e dunque il diritto naturale è il fondamento di tutte le leggi e prende il posto del diritto divino nella società teorizzata da </a:t>
            </a:r>
            <a:r>
              <a:rPr lang="it-IT" dirty="0" err="1"/>
              <a:t>Grozio</a:t>
            </a:r>
            <a:r>
              <a:rPr lang="it-IT" dirty="0"/>
              <a:t>.</a:t>
            </a:r>
          </a:p>
        </p:txBody>
      </p:sp>
    </p:spTree>
    <p:extLst>
      <p:ext uri="{BB962C8B-B14F-4D97-AF65-F5344CB8AC3E}">
        <p14:creationId xmlns:p14="http://schemas.microsoft.com/office/powerpoint/2010/main" val="215115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DF151-7457-8355-CCA6-0EFCB9F3B29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B52118A7-D397-1F49-3696-5A3EDEF9C52D}"/>
              </a:ext>
            </a:extLst>
          </p:cNvPr>
          <p:cNvSpPr txBox="1"/>
          <p:nvPr/>
        </p:nvSpPr>
        <p:spPr>
          <a:xfrm>
            <a:off x="1152525" y="523598"/>
            <a:ext cx="10182225" cy="7048083"/>
          </a:xfrm>
          <a:prstGeom prst="rect">
            <a:avLst/>
          </a:prstGeom>
          <a:noFill/>
        </p:spPr>
        <p:txBody>
          <a:bodyPr wrap="square">
            <a:spAutoFit/>
          </a:bodyPr>
          <a:lstStyle/>
          <a:p>
            <a:pPr algn="ctr"/>
            <a:r>
              <a:rPr lang="it-IT" sz="3600" dirty="0">
                <a:effectLst/>
                <a:latin typeface="Ebrima" panose="02000000000000000000" pitchFamily="2" charset="0"/>
                <a:ea typeface="Times New Roman" panose="02020603050405020304" pitchFamily="18" charset="0"/>
                <a:cs typeface="Times New Roman" panose="02020603050405020304" pitchFamily="18" charset="0"/>
              </a:rPr>
              <a:t>Che cosa sono i diritti naturali</a:t>
            </a:r>
          </a:p>
          <a:p>
            <a:endParaRPr lang="it-IT" sz="2800" dirty="0">
              <a:effectLst/>
              <a:latin typeface="Ebrima" panose="02000000000000000000" pitchFamily="2" charset="0"/>
              <a:ea typeface="Times New Roman" panose="02020603050405020304" pitchFamily="18" charset="0"/>
              <a:cs typeface="Times New Roman" panose="02020603050405020304" pitchFamily="18" charset="0"/>
            </a:endParaRPr>
          </a:p>
          <a:p>
            <a:r>
              <a:rPr lang="it-IT" sz="2800" dirty="0">
                <a:effectLst/>
                <a:latin typeface="Ebrima" panose="02000000000000000000" pitchFamily="2" charset="0"/>
                <a:ea typeface="Times New Roman" panose="02020603050405020304" pitchFamily="18" charset="0"/>
                <a:cs typeface="Times New Roman" panose="02020603050405020304" pitchFamily="18" charset="0"/>
              </a:rPr>
              <a:t>Dotato di ragione, l’uomo è </a:t>
            </a:r>
            <a:r>
              <a:rPr lang="it-IT" sz="2800" dirty="0">
                <a:solidFill>
                  <a:srgbClr val="984806"/>
                </a:solidFill>
                <a:effectLst/>
                <a:ea typeface="Times New Roman" panose="02020603050405020304" pitchFamily="18" charset="0"/>
                <a:cs typeface="Times New Roman" panose="02020603050405020304" pitchFamily="18" charset="0"/>
              </a:rPr>
              <a:t>“</a:t>
            </a:r>
            <a:r>
              <a:rPr lang="it-IT" sz="2800" dirty="0">
                <a:solidFill>
                  <a:srgbClr val="984806"/>
                </a:solidFill>
                <a:effectLst/>
                <a:latin typeface="Ebrima" panose="02000000000000000000" pitchFamily="2" charset="0"/>
                <a:ea typeface="Times New Roman" panose="02020603050405020304" pitchFamily="18" charset="0"/>
                <a:cs typeface="Times New Roman" panose="02020603050405020304" pitchFamily="18" charset="0"/>
              </a:rPr>
              <a:t>capace di conoscere che </a:t>
            </a:r>
            <a:r>
              <a:rPr lang="it-IT" sz="2800" dirty="0">
                <a:solidFill>
                  <a:srgbClr val="984806"/>
                </a:solidFill>
                <a:latin typeface="Ebrima" panose="02000000000000000000" pitchFamily="2" charset="0"/>
                <a:cs typeface="Times New Roman" panose="02020603050405020304" pitchFamily="18" charset="0"/>
              </a:rPr>
              <a:t>un’azione è moralmente onesta o disonesta, secondo la corrispondenza o la non corrispondenza necessaria che essa ha con una natura razionale e socievole.” </a:t>
            </a:r>
            <a:r>
              <a:rPr lang="it-IT" sz="2800" dirty="0" err="1">
                <a:effectLst/>
                <a:latin typeface="Ebrima" panose="02000000000000000000" pitchFamily="2" charset="0"/>
                <a:ea typeface="Times New Roman" panose="02020603050405020304" pitchFamily="18" charset="0"/>
                <a:cs typeface="Times New Roman" panose="02020603050405020304" pitchFamily="18" charset="0"/>
              </a:rPr>
              <a:t>Grozio</a:t>
            </a:r>
            <a:endParaRPr lang="it-IT" sz="2800" dirty="0">
              <a:effectLst/>
              <a:latin typeface="Ebrima" panose="02000000000000000000" pitchFamily="2" charset="0"/>
              <a:ea typeface="Times New Roman" panose="02020603050405020304" pitchFamily="18" charset="0"/>
              <a:cs typeface="Times New Roman" panose="02020603050405020304" pitchFamily="18" charset="0"/>
            </a:endParaRPr>
          </a:p>
          <a:p>
            <a:endParaRPr lang="it-IT" sz="2800" dirty="0">
              <a:latin typeface="Ebrima" panose="02000000000000000000" pitchFamily="2" charset="0"/>
              <a:cs typeface="Times New Roman" panose="02020603050405020304" pitchFamily="18" charset="0"/>
            </a:endParaRPr>
          </a:p>
          <a:p>
            <a:r>
              <a:rPr lang="it-IT" sz="2400" dirty="0">
                <a:latin typeface="Ebrima" panose="02000000000000000000" pitchFamily="2" charset="0"/>
                <a:cs typeface="Times New Roman" panose="02020603050405020304" pitchFamily="18" charset="0"/>
              </a:rPr>
              <a:t>Per esempio, essendo naturalmente socievoli e dotati di ragione, questa ci porta facilmente a comprendere che per convivere occorre rispettarsi reciprocamente: </a:t>
            </a:r>
          </a:p>
          <a:p>
            <a:r>
              <a:rPr lang="it-IT" sz="2400" dirty="0">
                <a:latin typeface="Ebrima" panose="02000000000000000000" pitchFamily="2" charset="0"/>
                <a:cs typeface="Times New Roman" panose="02020603050405020304" pitchFamily="18" charset="0"/>
              </a:rPr>
              <a:t>- non bisogna rubare</a:t>
            </a:r>
          </a:p>
          <a:p>
            <a:r>
              <a:rPr lang="it-IT" sz="2400" dirty="0">
                <a:latin typeface="Ebrima" panose="02000000000000000000" pitchFamily="2" charset="0"/>
                <a:cs typeface="Times New Roman" panose="02020603050405020304" pitchFamily="18" charset="0"/>
              </a:rPr>
              <a:t>- bisogna restituire i prestiti</a:t>
            </a:r>
          </a:p>
          <a:p>
            <a:r>
              <a:rPr lang="it-IT" sz="2400" dirty="0">
                <a:latin typeface="Ebrima" panose="02000000000000000000" pitchFamily="2" charset="0"/>
                <a:cs typeface="Times New Roman" panose="02020603050405020304" pitchFamily="18" charset="0"/>
              </a:rPr>
              <a:t>- bisogna mantenere la parola data</a:t>
            </a:r>
          </a:p>
          <a:p>
            <a:r>
              <a:rPr lang="it-IT" sz="2400" dirty="0">
                <a:latin typeface="Ebrima" panose="02000000000000000000" pitchFamily="2" charset="0"/>
                <a:cs typeface="Times New Roman" panose="02020603050405020304" pitchFamily="18" charset="0"/>
              </a:rPr>
              <a:t>- bisogna risarcire i danni causati per propria colpa</a:t>
            </a:r>
          </a:p>
          <a:p>
            <a:r>
              <a:rPr lang="it-IT" sz="2400" dirty="0">
                <a:latin typeface="Ebrima" panose="02000000000000000000" pitchFamily="2" charset="0"/>
                <a:cs typeface="Times New Roman" panose="02020603050405020304" pitchFamily="18" charset="0"/>
              </a:rPr>
              <a:t>- bisogna punire chi non rispetta queste regole</a:t>
            </a:r>
          </a:p>
          <a:p>
            <a:endParaRPr lang="it-IT" sz="2800" dirty="0">
              <a:latin typeface="Ebrima" panose="02000000000000000000" pitchFamily="2" charset="0"/>
              <a:cs typeface="Times New Roman" panose="02020603050405020304" pitchFamily="18" charset="0"/>
            </a:endParaRPr>
          </a:p>
          <a:p>
            <a:endParaRPr lang="it-IT" sz="2800" dirty="0"/>
          </a:p>
        </p:txBody>
      </p:sp>
    </p:spTree>
    <p:extLst>
      <p:ext uri="{BB962C8B-B14F-4D97-AF65-F5344CB8AC3E}">
        <p14:creationId xmlns:p14="http://schemas.microsoft.com/office/powerpoint/2010/main" val="264530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FE820-2979-50E0-04EA-DCB28AC09D5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EA732E4-A3AF-A184-1744-17C9B107D92B}"/>
              </a:ext>
            </a:extLst>
          </p:cNvPr>
          <p:cNvSpPr>
            <a:spLocks noGrp="1"/>
          </p:cNvSpPr>
          <p:nvPr>
            <p:ph type="title"/>
          </p:nvPr>
        </p:nvSpPr>
        <p:spPr/>
        <p:txBody>
          <a:bodyPr>
            <a:normAutofit/>
          </a:bodyPr>
          <a:lstStyle/>
          <a:p>
            <a:pPr algn="ctr"/>
            <a:r>
              <a:rPr lang="it-IT" b="1" dirty="0"/>
              <a:t>Esempio di diritto naturale e di diritto positivo</a:t>
            </a:r>
          </a:p>
        </p:txBody>
      </p:sp>
      <p:sp>
        <p:nvSpPr>
          <p:cNvPr id="3" name="Segnaposto contenuto 2">
            <a:extLst>
              <a:ext uri="{FF2B5EF4-FFF2-40B4-BE49-F238E27FC236}">
                <a16:creationId xmlns:a16="http://schemas.microsoft.com/office/drawing/2014/main" id="{9B1C4442-7BE7-ED0E-14AA-9E9228D06D11}"/>
              </a:ext>
            </a:extLst>
          </p:cNvPr>
          <p:cNvSpPr>
            <a:spLocks noGrp="1"/>
          </p:cNvSpPr>
          <p:nvPr>
            <p:ph idx="1"/>
          </p:nvPr>
        </p:nvSpPr>
        <p:spPr>
          <a:xfrm>
            <a:off x="838200" y="1612562"/>
            <a:ext cx="10515600" cy="4351338"/>
          </a:xfrm>
        </p:spPr>
        <p:txBody>
          <a:bodyPr>
            <a:normAutofit fontScale="92500" lnSpcReduction="10000"/>
          </a:bodyPr>
          <a:lstStyle/>
          <a:p>
            <a:pPr marL="0" indent="0">
              <a:lnSpc>
                <a:spcPct val="130000"/>
              </a:lnSpc>
              <a:buNone/>
            </a:pPr>
            <a:r>
              <a:rPr lang="it-IT" dirty="0">
                <a:solidFill>
                  <a:srgbClr val="000000"/>
                </a:solidFill>
                <a:latin typeface="+mj-lt"/>
              </a:rPr>
              <a:t>Il diritto naturale dice che bisogna restituire i prestiti.</a:t>
            </a:r>
          </a:p>
          <a:p>
            <a:pPr marL="0" indent="0">
              <a:lnSpc>
                <a:spcPct val="130000"/>
              </a:lnSpc>
              <a:buNone/>
            </a:pPr>
            <a:r>
              <a:rPr lang="it-IT" dirty="0">
                <a:solidFill>
                  <a:srgbClr val="000000"/>
                </a:solidFill>
                <a:latin typeface="+mj-lt"/>
              </a:rPr>
              <a:t>- </a:t>
            </a:r>
            <a:r>
              <a:rPr lang="it-IT" sz="2000" dirty="0">
                <a:solidFill>
                  <a:srgbClr val="000000"/>
                </a:solidFill>
                <a:latin typeface="+mj-lt"/>
              </a:rPr>
              <a:t>Nello Stato A, la legge stabilisce che il prestito vada restituito entro 30 giorni.</a:t>
            </a:r>
          </a:p>
          <a:p>
            <a:pPr marL="0" indent="0">
              <a:lnSpc>
                <a:spcPct val="130000"/>
              </a:lnSpc>
              <a:buNone/>
            </a:pPr>
            <a:r>
              <a:rPr lang="it-IT" sz="2000" dirty="0">
                <a:solidFill>
                  <a:srgbClr val="000000"/>
                </a:solidFill>
                <a:latin typeface="+mj-lt"/>
              </a:rPr>
              <a:t>- Nello Stato B, la legge stabilisce che il prestito vada restituito entro 60 giorni.</a:t>
            </a:r>
          </a:p>
          <a:p>
            <a:pPr marL="0" indent="0">
              <a:lnSpc>
                <a:spcPct val="130000"/>
              </a:lnSpc>
              <a:buNone/>
            </a:pPr>
            <a:r>
              <a:rPr lang="it-IT" dirty="0">
                <a:solidFill>
                  <a:srgbClr val="000000"/>
                </a:solidFill>
                <a:latin typeface="+mj-lt"/>
              </a:rPr>
              <a:t>Entrambe le leggi positive (create dagli uomini dello Stato A e dello Stato B) possono essere considerate valide perché tutte e due affermano (pur con delle variazioni) il diritto naturale (uguale per tutti gli uomini di tutti gli Stati) che i prestiti vanno restituiti. Non sarebbe legittimo invece creare una legge che stabilisce che i prestiti non vanno restituiti. </a:t>
            </a:r>
          </a:p>
          <a:p>
            <a:endParaRPr lang="it-IT" dirty="0"/>
          </a:p>
        </p:txBody>
      </p:sp>
    </p:spTree>
    <p:extLst>
      <p:ext uri="{BB962C8B-B14F-4D97-AF65-F5344CB8AC3E}">
        <p14:creationId xmlns:p14="http://schemas.microsoft.com/office/powerpoint/2010/main" val="2510779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0EF39-C641-89E2-8954-C9948A543E8F}"/>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68A7BB9D-A5EA-8BA0-0CB0-08D18E3308C4}"/>
              </a:ext>
            </a:extLst>
          </p:cNvPr>
          <p:cNvSpPr txBox="1"/>
          <p:nvPr/>
        </p:nvSpPr>
        <p:spPr>
          <a:xfrm>
            <a:off x="896645" y="523598"/>
            <a:ext cx="10438105" cy="5447645"/>
          </a:xfrm>
          <a:prstGeom prst="rect">
            <a:avLst/>
          </a:prstGeom>
          <a:noFill/>
        </p:spPr>
        <p:txBody>
          <a:bodyPr wrap="square">
            <a:spAutoFit/>
          </a:bodyPr>
          <a:lstStyle/>
          <a:p>
            <a:pPr algn="ctr"/>
            <a:r>
              <a:rPr lang="it-IT" sz="3600" dirty="0">
                <a:solidFill>
                  <a:schemeClr val="accent2">
                    <a:lumMod val="50000"/>
                  </a:schemeClr>
                </a:solidFill>
                <a:effectLst/>
                <a:latin typeface="Ebrima" panose="02000000000000000000" pitchFamily="2" charset="0"/>
                <a:ea typeface="Times New Roman" panose="02020603050405020304" pitchFamily="18" charset="0"/>
                <a:cs typeface="Times New Roman" panose="02020603050405020304" pitchFamily="18" charset="0"/>
              </a:rPr>
              <a:t>«Anche se Dio non esistesse»</a:t>
            </a:r>
          </a:p>
          <a:p>
            <a:pPr algn="ctr"/>
            <a:r>
              <a:rPr lang="it-IT" sz="2000" dirty="0">
                <a:solidFill>
                  <a:schemeClr val="accent2">
                    <a:lumMod val="50000"/>
                  </a:schemeClr>
                </a:solidFill>
                <a:latin typeface="Ebrima" panose="02000000000000000000" pitchFamily="2" charset="0"/>
                <a:ea typeface="Times New Roman" panose="02020603050405020304" pitchFamily="18" charset="0"/>
                <a:cs typeface="Times New Roman" panose="02020603050405020304" pitchFamily="18" charset="0"/>
              </a:rPr>
              <a:t>«</a:t>
            </a:r>
            <a:r>
              <a:rPr lang="it-IT" sz="2000" dirty="0" err="1">
                <a:solidFill>
                  <a:schemeClr val="accent2">
                    <a:lumMod val="50000"/>
                  </a:schemeClr>
                </a:solidFill>
                <a:latin typeface="Ebrima" panose="02000000000000000000" pitchFamily="2" charset="0"/>
                <a:ea typeface="Times New Roman" panose="02020603050405020304" pitchFamily="18" charset="0"/>
                <a:cs typeface="Times New Roman" panose="02020603050405020304" pitchFamily="18" charset="0"/>
              </a:rPr>
              <a:t>Etsi</a:t>
            </a:r>
            <a:r>
              <a:rPr lang="it-IT" sz="2000" dirty="0">
                <a:solidFill>
                  <a:schemeClr val="accent2">
                    <a:lumMod val="50000"/>
                  </a:schemeClr>
                </a:solidFill>
                <a:latin typeface="Ebrima" panose="02000000000000000000" pitchFamily="2" charset="0"/>
                <a:ea typeface="Times New Roman" panose="02020603050405020304" pitchFamily="18" charset="0"/>
                <a:cs typeface="Times New Roman" panose="02020603050405020304" pitchFamily="18" charset="0"/>
              </a:rPr>
              <a:t> Deus non </a:t>
            </a:r>
            <a:r>
              <a:rPr lang="it-IT" sz="2000" dirty="0" err="1">
                <a:solidFill>
                  <a:schemeClr val="accent2">
                    <a:lumMod val="50000"/>
                  </a:schemeClr>
                </a:solidFill>
                <a:latin typeface="Ebrima" panose="02000000000000000000" pitchFamily="2" charset="0"/>
                <a:ea typeface="Times New Roman" panose="02020603050405020304" pitchFamily="18" charset="0"/>
                <a:cs typeface="Times New Roman" panose="02020603050405020304" pitchFamily="18" charset="0"/>
              </a:rPr>
              <a:t>daretur</a:t>
            </a:r>
            <a:r>
              <a:rPr lang="it-IT" sz="2000" dirty="0">
                <a:solidFill>
                  <a:schemeClr val="accent2">
                    <a:lumMod val="50000"/>
                  </a:schemeClr>
                </a:solidFill>
                <a:latin typeface="Ebrima" panose="02000000000000000000" pitchFamily="2" charset="0"/>
                <a:ea typeface="Times New Roman" panose="02020603050405020304" pitchFamily="18" charset="0"/>
                <a:cs typeface="Times New Roman" panose="02020603050405020304" pitchFamily="18" charset="0"/>
              </a:rPr>
              <a:t>»</a:t>
            </a:r>
            <a:endParaRPr lang="it-IT" sz="2000" dirty="0">
              <a:solidFill>
                <a:schemeClr val="accent2">
                  <a:lumMod val="50000"/>
                </a:schemeClr>
              </a:solidFill>
              <a:effectLst/>
              <a:latin typeface="Ebrima" panose="02000000000000000000" pitchFamily="2"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endParaRPr lang="it-IT" sz="2800" dirty="0">
              <a:effectLst/>
              <a:latin typeface="Ebrima" panose="02000000000000000000" pitchFamily="2"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it-IT" sz="2400" dirty="0">
                <a:cs typeface="Times New Roman" panose="02020603050405020304" pitchFamily="18" charset="0"/>
              </a:rPr>
              <a:t>Queste regole che ci detta la ragione, sarebbero valide </a:t>
            </a:r>
            <a:r>
              <a:rPr lang="it-IT" sz="2400" b="1" dirty="0">
                <a:cs typeface="Times New Roman" panose="02020603050405020304" pitchFamily="18" charset="0"/>
              </a:rPr>
              <a:t>anche se – solo per ipotesi – Dio non esistesse </a:t>
            </a:r>
            <a:r>
              <a:rPr lang="it-IT" sz="2400" dirty="0">
                <a:cs typeface="Times New Roman" panose="02020603050405020304" pitchFamily="18" charset="0"/>
              </a:rPr>
              <a:t>perché la ragione è autonoma e Dio stesso non può fare cose che vanno contro di essa.</a:t>
            </a:r>
          </a:p>
          <a:p>
            <a:pPr lvl="1"/>
            <a:r>
              <a:rPr lang="it-IT" sz="2400" dirty="0">
                <a:solidFill>
                  <a:srgbClr val="984806"/>
                </a:solidFill>
                <a:effectLst/>
                <a:ea typeface="Times New Roman" panose="02020603050405020304" pitchFamily="18" charset="0"/>
              </a:rPr>
              <a:t>“Tutto ciò che abbiamo detto sinora sussisterebbe in certo modo ugualmente anche se ammettessimo – cosa che non può farsi senza empietà gravissima – che Dio non esistesse o che Egli non si occupasse dell’umanità.” </a:t>
            </a:r>
            <a:r>
              <a:rPr lang="it-IT" sz="2400" dirty="0">
                <a:solidFill>
                  <a:srgbClr val="000000"/>
                </a:solidFill>
                <a:cs typeface="Times New Roman" panose="02020603050405020304" pitchFamily="18" charset="0"/>
              </a:rPr>
              <a:t>(</a:t>
            </a:r>
            <a:r>
              <a:rPr lang="it-IT" sz="2400" dirty="0" err="1">
                <a:solidFill>
                  <a:srgbClr val="000000"/>
                </a:solidFill>
                <a:cs typeface="Times New Roman" panose="02020603050405020304" pitchFamily="18" charset="0"/>
              </a:rPr>
              <a:t>Grozio</a:t>
            </a:r>
            <a:r>
              <a:rPr lang="it-IT" sz="2400" dirty="0">
                <a:solidFill>
                  <a:srgbClr val="000000"/>
                </a:solidFill>
                <a:cs typeface="Times New Roman" panose="02020603050405020304" pitchFamily="18" charset="0"/>
              </a:rPr>
              <a:t>)</a:t>
            </a:r>
            <a:endParaRPr lang="it-IT" sz="2400" dirty="0">
              <a:effectLst/>
              <a:ea typeface="Times New Roman" panose="02020603050405020304" pitchFamily="18" charset="0"/>
            </a:endParaRPr>
          </a:p>
          <a:p>
            <a:pPr marL="342900" indent="-342900">
              <a:buFont typeface="Wingdings" panose="05000000000000000000" pitchFamily="2" charset="2"/>
              <a:buChar char="ü"/>
            </a:pPr>
            <a:endParaRPr lang="it-IT" sz="2400" dirty="0">
              <a:cs typeface="Times New Roman" panose="02020603050405020304" pitchFamily="18" charset="0"/>
            </a:endParaRPr>
          </a:p>
          <a:p>
            <a:pPr marL="342900" indent="-342900">
              <a:buFont typeface="Wingdings" panose="05000000000000000000" pitchFamily="2" charset="2"/>
              <a:buChar char="ü"/>
            </a:pPr>
            <a:endParaRPr lang="it-IT" sz="2400" dirty="0"/>
          </a:p>
          <a:p>
            <a:pPr marL="342900" indent="-342900">
              <a:buFont typeface="Wingdings" panose="05000000000000000000" pitchFamily="2" charset="2"/>
              <a:buChar char="ü"/>
            </a:pPr>
            <a:r>
              <a:rPr lang="it-IT" sz="2400" dirty="0">
                <a:solidFill>
                  <a:srgbClr val="000000"/>
                </a:solidFill>
                <a:effectLst/>
                <a:ea typeface="Times New Roman" panose="02020603050405020304" pitchFamily="18" charset="0"/>
                <a:cs typeface="Times New Roman" panose="02020603050405020304" pitchFamily="18" charset="0"/>
              </a:rPr>
              <a:t>Le leggi della ragione si impongono perciò anche a Dio e </a:t>
            </a:r>
          </a:p>
          <a:p>
            <a:pPr lvl="1"/>
            <a:r>
              <a:rPr lang="it-IT" sz="2400" dirty="0">
                <a:solidFill>
                  <a:srgbClr val="984806"/>
                </a:solidFill>
                <a:effectLst/>
                <a:ea typeface="Times New Roman" panose="02020603050405020304" pitchFamily="18" charset="0"/>
                <a:cs typeface="Times New Roman" panose="02020603050405020304" pitchFamily="18" charset="0"/>
              </a:rPr>
              <a:t>“Come neppure Dio può far sì che due per due non faccia quattro, così non può far sì che ciò che è cattivo in sé e per sua natura non sia tale” </a:t>
            </a:r>
            <a:r>
              <a:rPr lang="it-IT" sz="2400" dirty="0">
                <a:solidFill>
                  <a:srgbClr val="000000"/>
                </a:solidFill>
                <a:cs typeface="Times New Roman" panose="02020603050405020304" pitchFamily="18" charset="0"/>
              </a:rPr>
              <a:t>(</a:t>
            </a:r>
            <a:r>
              <a:rPr lang="it-IT" sz="2400" dirty="0" err="1">
                <a:solidFill>
                  <a:srgbClr val="000000"/>
                </a:solidFill>
                <a:cs typeface="Times New Roman" panose="02020603050405020304" pitchFamily="18" charset="0"/>
              </a:rPr>
              <a:t>Grozio</a:t>
            </a:r>
            <a:r>
              <a:rPr lang="it-IT" sz="24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601233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F25C26-04E8-92EE-610B-CACC4808EBF1}"/>
              </a:ext>
            </a:extLst>
          </p:cNvPr>
          <p:cNvSpPr>
            <a:spLocks noGrp="1"/>
          </p:cNvSpPr>
          <p:nvPr>
            <p:ph type="title"/>
          </p:nvPr>
        </p:nvSpPr>
        <p:spPr>
          <a:xfrm>
            <a:off x="838200" y="365125"/>
            <a:ext cx="10515600" cy="1638055"/>
          </a:xfrm>
        </p:spPr>
        <p:txBody>
          <a:bodyPr>
            <a:normAutofit/>
          </a:bodyPr>
          <a:lstStyle/>
          <a:p>
            <a:pPr algn="ctr"/>
            <a:r>
              <a:rPr lang="it-IT" sz="5300" b="1" dirty="0"/>
              <a:t>Il giusnaturalismo</a:t>
            </a:r>
            <a:br>
              <a:rPr lang="it-IT" b="1" dirty="0"/>
            </a:br>
            <a:r>
              <a:rPr lang="it-IT" sz="2200" b="1" dirty="0"/>
              <a:t>Il concetto di diritto naturale è il nuovo fondamento del potere, differente dal diritto divino</a:t>
            </a:r>
          </a:p>
        </p:txBody>
      </p:sp>
      <p:sp>
        <p:nvSpPr>
          <p:cNvPr id="3" name="Segnaposto contenuto 2">
            <a:extLst>
              <a:ext uri="{FF2B5EF4-FFF2-40B4-BE49-F238E27FC236}">
                <a16:creationId xmlns:a16="http://schemas.microsoft.com/office/drawing/2014/main" id="{F4029A9D-BA46-6350-8BF5-35596F373FB9}"/>
              </a:ext>
            </a:extLst>
          </p:cNvPr>
          <p:cNvSpPr>
            <a:spLocks noGrp="1"/>
          </p:cNvSpPr>
          <p:nvPr>
            <p:ph idx="1"/>
          </p:nvPr>
        </p:nvSpPr>
        <p:spPr>
          <a:xfrm>
            <a:off x="838200" y="2003180"/>
            <a:ext cx="10515600" cy="4351338"/>
          </a:xfrm>
        </p:spPr>
        <p:txBody>
          <a:bodyPr>
            <a:normAutofit/>
          </a:bodyPr>
          <a:lstStyle/>
          <a:p>
            <a:pPr marL="0" indent="0">
              <a:lnSpc>
                <a:spcPct val="130000"/>
              </a:lnSpc>
              <a:buNone/>
            </a:pPr>
            <a:endParaRPr lang="it-IT" dirty="0">
              <a:solidFill>
                <a:srgbClr val="000000"/>
              </a:solidFill>
              <a:latin typeface="+mj-lt"/>
            </a:endParaRPr>
          </a:p>
          <a:p>
            <a:pPr marL="0" indent="0">
              <a:lnSpc>
                <a:spcPct val="130000"/>
              </a:lnSpc>
              <a:buNone/>
            </a:pPr>
            <a:r>
              <a:rPr lang="it-IT" dirty="0" err="1">
                <a:solidFill>
                  <a:srgbClr val="000000"/>
                </a:solidFill>
                <a:latin typeface="+mj-lt"/>
              </a:rPr>
              <a:t>Grozio</a:t>
            </a:r>
            <a:r>
              <a:rPr lang="it-IT" dirty="0">
                <a:solidFill>
                  <a:srgbClr val="000000"/>
                </a:solidFill>
                <a:latin typeface="+mj-lt"/>
              </a:rPr>
              <a:t> trovò nel concetto di diritto naturale il fondamento del diritto, e per questo venne considerato l’iniziatore di quell’indirizzo del pensiero giuridico detto </a:t>
            </a:r>
            <a:r>
              <a:rPr lang="it-IT" b="1" i="1" dirty="0">
                <a:solidFill>
                  <a:srgbClr val="000000"/>
                </a:solidFill>
                <a:latin typeface="+mj-lt"/>
              </a:rPr>
              <a:t>giusnaturalismo</a:t>
            </a:r>
            <a:r>
              <a:rPr lang="it-IT" dirty="0">
                <a:solidFill>
                  <a:srgbClr val="000000"/>
                </a:solidFill>
                <a:latin typeface="+mj-lt"/>
              </a:rPr>
              <a:t> (dal latino </a:t>
            </a:r>
            <a:r>
              <a:rPr lang="it-IT" i="1" dirty="0">
                <a:solidFill>
                  <a:srgbClr val="000000"/>
                </a:solidFill>
                <a:latin typeface="+mj-lt"/>
              </a:rPr>
              <a:t>ius</a:t>
            </a:r>
            <a:r>
              <a:rPr lang="it-IT" dirty="0">
                <a:solidFill>
                  <a:srgbClr val="000000"/>
                </a:solidFill>
                <a:latin typeface="+mj-lt"/>
              </a:rPr>
              <a:t>, diritto, e </a:t>
            </a:r>
            <a:r>
              <a:rPr lang="it-IT" i="1" dirty="0" err="1">
                <a:solidFill>
                  <a:srgbClr val="000000"/>
                </a:solidFill>
                <a:latin typeface="+mj-lt"/>
              </a:rPr>
              <a:t>naturalis</a:t>
            </a:r>
            <a:r>
              <a:rPr lang="it-IT" dirty="0">
                <a:solidFill>
                  <a:srgbClr val="000000"/>
                </a:solidFill>
                <a:latin typeface="+mj-lt"/>
              </a:rPr>
              <a:t>, naturale: diritto naturale) che sostiene appunto l’esistenza di un diritto naturale conforme alla natura dell’uomo, perciò intrinsecamente giusto e universale, cioè valevole sempre e ovunque, in ogni circostanza.</a:t>
            </a:r>
          </a:p>
          <a:p>
            <a:endParaRPr lang="it-IT" dirty="0"/>
          </a:p>
        </p:txBody>
      </p:sp>
    </p:spTree>
    <p:extLst>
      <p:ext uri="{BB962C8B-B14F-4D97-AF65-F5344CB8AC3E}">
        <p14:creationId xmlns:p14="http://schemas.microsoft.com/office/powerpoint/2010/main" val="78583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DECF33-C7C2-60EC-025B-E346831C6061}"/>
              </a:ext>
            </a:extLst>
          </p:cNvPr>
          <p:cNvSpPr>
            <a:spLocks noGrp="1"/>
          </p:cNvSpPr>
          <p:nvPr>
            <p:ph type="title"/>
          </p:nvPr>
        </p:nvSpPr>
        <p:spPr/>
        <p:txBody>
          <a:bodyPr/>
          <a:lstStyle/>
          <a:p>
            <a:pPr algn="ctr"/>
            <a:r>
              <a:rPr lang="it-IT" dirty="0"/>
              <a:t>Dal diritto divino al diritto naturale</a:t>
            </a:r>
          </a:p>
        </p:txBody>
      </p:sp>
      <p:sp>
        <p:nvSpPr>
          <p:cNvPr id="3" name="Segnaposto contenuto 2">
            <a:extLst>
              <a:ext uri="{FF2B5EF4-FFF2-40B4-BE49-F238E27FC236}">
                <a16:creationId xmlns:a16="http://schemas.microsoft.com/office/drawing/2014/main" id="{F99F8968-2FBD-5D28-5BAE-C6A49B2E7C25}"/>
              </a:ext>
            </a:extLst>
          </p:cNvPr>
          <p:cNvSpPr>
            <a:spLocks noGrp="1"/>
          </p:cNvSpPr>
          <p:nvPr>
            <p:ph idx="1"/>
          </p:nvPr>
        </p:nvSpPr>
        <p:spPr/>
        <p:txBody>
          <a:bodyPr/>
          <a:lstStyle/>
          <a:p>
            <a:pPr marL="0" indent="0">
              <a:buNone/>
            </a:pPr>
            <a:r>
              <a:rPr lang="it-IT" dirty="0"/>
              <a:t>Nella visione tradizionale è Dio che dice all’uomo «non rubare»; mentre nella visione di </a:t>
            </a:r>
            <a:r>
              <a:rPr lang="it-IT" dirty="0" err="1"/>
              <a:t>Grozio</a:t>
            </a:r>
            <a:r>
              <a:rPr lang="it-IT" dirty="0"/>
              <a:t> è l’uomo che dice a se stesso «non rubare».</a:t>
            </a:r>
          </a:p>
          <a:p>
            <a:pPr marL="0" indent="0">
              <a:buNone/>
            </a:pPr>
            <a:endParaRPr lang="it-IT" dirty="0"/>
          </a:p>
          <a:p>
            <a:pPr marL="0" indent="0">
              <a:buNone/>
            </a:pPr>
            <a:r>
              <a:rPr lang="it-IT" dirty="0"/>
              <a:t>La legge («non rubare») non proviene da Dio ma dall’uomo stesso e dalla sua natura razionale e socievole.</a:t>
            </a:r>
          </a:p>
        </p:txBody>
      </p:sp>
    </p:spTree>
    <p:extLst>
      <p:ext uri="{BB962C8B-B14F-4D97-AF65-F5344CB8AC3E}">
        <p14:creationId xmlns:p14="http://schemas.microsoft.com/office/powerpoint/2010/main" val="235125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FE1C40-7AB6-5B1C-550F-523068DEC43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9D51738-1C65-9A80-CFB5-CB69A7BAFEDE}"/>
              </a:ext>
            </a:extLst>
          </p:cNvPr>
          <p:cNvSpPr>
            <a:spLocks noGrp="1"/>
          </p:cNvSpPr>
          <p:nvPr>
            <p:ph idx="1"/>
          </p:nvPr>
        </p:nvSpPr>
        <p:spPr/>
        <p:txBody>
          <a:bodyPr/>
          <a:lstStyle/>
          <a:p>
            <a:pPr marL="0" indent="0">
              <a:buNone/>
            </a:pPr>
            <a:r>
              <a:rPr lang="it-IT" dirty="0"/>
              <a:t> </a:t>
            </a:r>
          </a:p>
        </p:txBody>
      </p:sp>
      <p:pic>
        <p:nvPicPr>
          <p:cNvPr id="2050" name="Immagine 1" descr="C:\Users\LG\Desktop\816-nPLMo8L.jpg">
            <a:extLst>
              <a:ext uri="{FF2B5EF4-FFF2-40B4-BE49-F238E27FC236}">
                <a16:creationId xmlns:a16="http://schemas.microsoft.com/office/drawing/2014/main" id="{A1DB4EAE-1A5C-02A5-3196-E1E612D97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526" y="269524"/>
            <a:ext cx="3953924" cy="604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510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2DA29B5D-F76D-032F-8B6A-B5736A193F9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47C6697-E34D-8D76-AC5E-1200C77BE905}"/>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7F438539-E768-554E-31F0-7B87B29BEF94}"/>
              </a:ext>
            </a:extLst>
          </p:cNvPr>
          <p:cNvSpPr>
            <a:spLocks noGrp="1"/>
          </p:cNvSpPr>
          <p:nvPr>
            <p:ph idx="1"/>
          </p:nvPr>
        </p:nvSpPr>
        <p:spPr/>
        <p:txBody>
          <a:bodyPr>
            <a:normAutofit/>
          </a:bodyPr>
          <a:lstStyle/>
          <a:p>
            <a:pPr marL="0" indent="0">
              <a:buNone/>
            </a:pPr>
            <a:r>
              <a:rPr lang="it-IT" sz="4000" dirty="0"/>
              <a:t>Hobbes e l’assolutismo</a:t>
            </a:r>
          </a:p>
          <a:p>
            <a:pPr marL="0" indent="0">
              <a:buNone/>
            </a:pPr>
            <a:endParaRPr lang="it-IT" sz="4000" dirty="0"/>
          </a:p>
        </p:txBody>
      </p:sp>
      <p:pic>
        <p:nvPicPr>
          <p:cNvPr id="5" name="Immagine 4">
            <a:extLst>
              <a:ext uri="{FF2B5EF4-FFF2-40B4-BE49-F238E27FC236}">
                <a16:creationId xmlns:a16="http://schemas.microsoft.com/office/drawing/2014/main" id="{BC6F9DD2-121A-F840-6738-E684A06C0393}"/>
              </a:ext>
            </a:extLst>
          </p:cNvPr>
          <p:cNvPicPr>
            <a:picLocks noChangeAspect="1"/>
          </p:cNvPicPr>
          <p:nvPr/>
        </p:nvPicPr>
        <p:blipFill>
          <a:blip r:embed="rId2"/>
          <a:stretch>
            <a:fillRect/>
          </a:stretch>
        </p:blipFill>
        <p:spPr>
          <a:xfrm>
            <a:off x="7129306" y="1978054"/>
            <a:ext cx="3548219" cy="4046480"/>
          </a:xfrm>
          <a:prstGeom prst="rect">
            <a:avLst/>
          </a:prstGeom>
        </p:spPr>
      </p:pic>
    </p:spTree>
    <p:extLst>
      <p:ext uri="{BB962C8B-B14F-4D97-AF65-F5344CB8AC3E}">
        <p14:creationId xmlns:p14="http://schemas.microsoft.com/office/powerpoint/2010/main" val="87229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5AB7E-E172-F1FE-7C9C-5E930627A51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C34C738-0EE9-B37D-DD1D-0493AD5C895E}"/>
              </a:ext>
            </a:extLst>
          </p:cNvPr>
          <p:cNvSpPr>
            <a:spLocks noGrp="1"/>
          </p:cNvSpPr>
          <p:nvPr>
            <p:ph type="title"/>
          </p:nvPr>
        </p:nvSpPr>
        <p:spPr/>
        <p:txBody>
          <a:bodyPr/>
          <a:lstStyle/>
          <a:p>
            <a:pPr algn="ctr"/>
            <a:r>
              <a:rPr lang="it-IT" b="1" i="1" dirty="0"/>
              <a:t>Homo </a:t>
            </a:r>
            <a:r>
              <a:rPr lang="it-IT" b="1" i="1" dirty="0" err="1"/>
              <a:t>homini</a:t>
            </a:r>
            <a:r>
              <a:rPr lang="it-IT" b="1" i="1" dirty="0"/>
              <a:t> lupus </a:t>
            </a:r>
            <a:r>
              <a:rPr lang="it-IT" b="1" dirty="0"/>
              <a:t>= </a:t>
            </a:r>
            <a:br>
              <a:rPr lang="it-IT" b="1" dirty="0"/>
            </a:br>
            <a:r>
              <a:rPr lang="it-IT" b="1" dirty="0"/>
              <a:t>= ogni uomo è un lupo per un altro uomo</a:t>
            </a:r>
          </a:p>
        </p:txBody>
      </p:sp>
      <p:sp>
        <p:nvSpPr>
          <p:cNvPr id="3" name="Segnaposto contenuto 2">
            <a:extLst>
              <a:ext uri="{FF2B5EF4-FFF2-40B4-BE49-F238E27FC236}">
                <a16:creationId xmlns:a16="http://schemas.microsoft.com/office/drawing/2014/main" id="{63892B42-66C0-9ABB-8C04-64298B532CF4}"/>
              </a:ext>
            </a:extLst>
          </p:cNvPr>
          <p:cNvSpPr>
            <a:spLocks noGrp="1"/>
          </p:cNvSpPr>
          <p:nvPr>
            <p:ph idx="1"/>
          </p:nvPr>
        </p:nvSpPr>
        <p:spPr/>
        <p:txBody>
          <a:bodyPr>
            <a:normAutofit/>
          </a:bodyPr>
          <a:lstStyle/>
          <a:p>
            <a:pPr marL="0" indent="0">
              <a:buNone/>
            </a:pPr>
            <a:endParaRPr lang="it-IT" dirty="0"/>
          </a:p>
          <a:p>
            <a:pPr>
              <a:buFont typeface="Wingdings" panose="05000000000000000000" pitchFamily="2" charset="2"/>
              <a:buChar char="ü"/>
            </a:pPr>
            <a:r>
              <a:rPr lang="it-IT" sz="2400" dirty="0"/>
              <a:t>A differenza di </a:t>
            </a:r>
            <a:r>
              <a:rPr lang="it-IT" sz="2400" dirty="0" err="1"/>
              <a:t>Grozio</a:t>
            </a:r>
            <a:r>
              <a:rPr lang="it-IT" sz="2400" dirty="0"/>
              <a:t>, Hobbes sostiene che l’uomo è fondamentalmente </a:t>
            </a:r>
            <a:r>
              <a:rPr lang="it-IT" sz="2400" b="1" dirty="0"/>
              <a:t>egoista</a:t>
            </a:r>
            <a:r>
              <a:rPr lang="it-IT" sz="2400" dirty="0"/>
              <a:t>, e che perciò nello stato di natura, cioè prima che nasca lo Stato, domina l’aggressività e la guerra di tutti contro tutti perché ciascuno ritiene di avere diritto a ogni cosa. </a:t>
            </a:r>
          </a:p>
          <a:p>
            <a:pPr>
              <a:buFont typeface="Wingdings" panose="05000000000000000000" pitchFamily="2" charset="2"/>
              <a:buChar char="ü"/>
            </a:pPr>
            <a:endParaRPr lang="it-IT" sz="2400" dirty="0"/>
          </a:p>
          <a:p>
            <a:pPr>
              <a:buFont typeface="Wingdings" panose="05000000000000000000" pitchFamily="2" charset="2"/>
              <a:buChar char="ü"/>
            </a:pPr>
            <a:r>
              <a:rPr lang="it-IT" sz="2400" dirty="0"/>
              <a:t>Bisogna allora stipulare un patto (contratto) per creare uno Stato che regoli gli egoismi. Dal patto nasce il sovrano cui viene delegato il potere.</a:t>
            </a:r>
          </a:p>
          <a:p>
            <a:pPr>
              <a:buFont typeface="Wingdings" panose="05000000000000000000" pitchFamily="2" charset="2"/>
              <a:buChar char="ü"/>
            </a:pPr>
            <a:endParaRPr lang="it-IT" sz="2400" dirty="0"/>
          </a:p>
          <a:p>
            <a:pPr>
              <a:buFont typeface="Wingdings" panose="05000000000000000000" pitchFamily="2" charset="2"/>
              <a:buChar char="ü"/>
            </a:pPr>
            <a:r>
              <a:rPr lang="it-IT" sz="2400" dirty="0"/>
              <a:t>Una volta fatto il patto, bisogna mantenerlo altrimenti viene meno lo Stato.</a:t>
            </a:r>
          </a:p>
          <a:p>
            <a:pPr marL="0" indent="0">
              <a:buNone/>
            </a:pPr>
            <a:endParaRPr lang="it-IT" sz="2400" dirty="0"/>
          </a:p>
          <a:p>
            <a:pPr marL="0" indent="0">
              <a:buNone/>
            </a:pPr>
            <a:endParaRPr lang="it-IT" dirty="0"/>
          </a:p>
        </p:txBody>
      </p:sp>
    </p:spTree>
    <p:extLst>
      <p:ext uri="{BB962C8B-B14F-4D97-AF65-F5344CB8AC3E}">
        <p14:creationId xmlns:p14="http://schemas.microsoft.com/office/powerpoint/2010/main" val="101775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14A7BF-F66E-FE37-345E-ED1B7B39C87A}"/>
              </a:ext>
            </a:extLst>
          </p:cNvPr>
          <p:cNvSpPr>
            <a:spLocks noGrp="1"/>
          </p:cNvSpPr>
          <p:nvPr>
            <p:ph type="title"/>
          </p:nvPr>
        </p:nvSpPr>
        <p:spPr>
          <a:xfrm>
            <a:off x="536359" y="337113"/>
            <a:ext cx="10515600" cy="1325563"/>
          </a:xfrm>
        </p:spPr>
        <p:txBody>
          <a:bodyPr>
            <a:normAutofit/>
          </a:bodyPr>
          <a:lstStyle/>
          <a:p>
            <a:pPr algn="ctr"/>
            <a:r>
              <a:rPr lang="it-IT" sz="4000" b="1" dirty="0"/>
              <a:t>La guerra di tutti contro tutti nello stato di natura</a:t>
            </a:r>
          </a:p>
        </p:txBody>
      </p:sp>
      <p:sp>
        <p:nvSpPr>
          <p:cNvPr id="3" name="Segnaposto contenuto 2">
            <a:extLst>
              <a:ext uri="{FF2B5EF4-FFF2-40B4-BE49-F238E27FC236}">
                <a16:creationId xmlns:a16="http://schemas.microsoft.com/office/drawing/2014/main" id="{DB8F77CE-19FC-1949-840D-4E8697C42610}"/>
              </a:ext>
            </a:extLst>
          </p:cNvPr>
          <p:cNvSpPr>
            <a:spLocks noGrp="1"/>
          </p:cNvSpPr>
          <p:nvPr>
            <p:ph idx="1"/>
          </p:nvPr>
        </p:nvSpPr>
        <p:spPr/>
        <p:txBody>
          <a:bodyPr/>
          <a:lstStyle/>
          <a:p>
            <a:pPr marL="0" indent="0">
              <a:buNone/>
            </a:pPr>
            <a:r>
              <a:rPr lang="it-IT" dirty="0"/>
              <a:t> </a:t>
            </a:r>
          </a:p>
        </p:txBody>
      </p:sp>
      <p:pic>
        <p:nvPicPr>
          <p:cNvPr id="1026" name="Picture 2">
            <a:extLst>
              <a:ext uri="{FF2B5EF4-FFF2-40B4-BE49-F238E27FC236}">
                <a16:creationId xmlns:a16="http://schemas.microsoft.com/office/drawing/2014/main" id="{CB5306AE-1AB9-BF5E-91E8-9DC7FDEBE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671" y="1415479"/>
            <a:ext cx="7488315" cy="510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24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F50B2-76EC-88BB-9433-370027621AD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97EC5B0-4967-F8A0-0DE1-6902065CC508}"/>
              </a:ext>
            </a:extLst>
          </p:cNvPr>
          <p:cNvSpPr>
            <a:spLocks noGrp="1"/>
          </p:cNvSpPr>
          <p:nvPr>
            <p:ph type="title"/>
          </p:nvPr>
        </p:nvSpPr>
        <p:spPr/>
        <p:txBody>
          <a:bodyPr>
            <a:normAutofit/>
          </a:bodyPr>
          <a:lstStyle/>
          <a:p>
            <a:pPr algn="ctr"/>
            <a:r>
              <a:rPr lang="it-IT" sz="3600" b="1" dirty="0"/>
              <a:t>Caratteristiche del patto e dello Stato che nasce da esso. </a:t>
            </a:r>
            <a:br>
              <a:rPr lang="it-IT" sz="3600" b="1" dirty="0"/>
            </a:br>
            <a:r>
              <a:rPr lang="it-IT" sz="3600" b="1" dirty="0"/>
              <a:t>Hobbes teorico dell’assolutismo</a:t>
            </a:r>
          </a:p>
        </p:txBody>
      </p:sp>
      <p:sp>
        <p:nvSpPr>
          <p:cNvPr id="3" name="Segnaposto contenuto 2">
            <a:extLst>
              <a:ext uri="{FF2B5EF4-FFF2-40B4-BE49-F238E27FC236}">
                <a16:creationId xmlns:a16="http://schemas.microsoft.com/office/drawing/2014/main" id="{4B1046E6-9348-8406-2498-591E654F9617}"/>
              </a:ext>
            </a:extLst>
          </p:cNvPr>
          <p:cNvSpPr>
            <a:spLocks noGrp="1"/>
          </p:cNvSpPr>
          <p:nvPr>
            <p:ph idx="1"/>
          </p:nvPr>
        </p:nvSpPr>
        <p:spPr/>
        <p:txBody>
          <a:bodyPr>
            <a:normAutofit/>
          </a:bodyPr>
          <a:lstStyle/>
          <a:p>
            <a:pPr marL="0" indent="0">
              <a:buNone/>
            </a:pPr>
            <a:endParaRPr lang="it-IT" dirty="0"/>
          </a:p>
          <a:p>
            <a:pPr>
              <a:buFont typeface="Wingdings" panose="05000000000000000000" pitchFamily="2" charset="2"/>
              <a:buChar char="ü"/>
            </a:pPr>
            <a:r>
              <a:rPr lang="it-IT" dirty="0"/>
              <a:t>Il patto è unilaterale</a:t>
            </a:r>
          </a:p>
          <a:p>
            <a:pPr>
              <a:buFont typeface="Wingdings" panose="05000000000000000000" pitchFamily="2" charset="2"/>
              <a:buChar char="ü"/>
            </a:pPr>
            <a:r>
              <a:rPr lang="it-IT" dirty="0"/>
              <a:t>Il patto è irreversibile</a:t>
            </a:r>
          </a:p>
          <a:p>
            <a:pPr>
              <a:buFont typeface="Wingdings" panose="05000000000000000000" pitchFamily="2" charset="2"/>
              <a:buChar char="ü"/>
            </a:pPr>
            <a:r>
              <a:rPr lang="it-IT" dirty="0"/>
              <a:t>Il potere del sovrano è assoluto e indivisibile, altrimenti si crea conflitto tra i vari soggetti che lo detengono</a:t>
            </a:r>
          </a:p>
          <a:p>
            <a:pPr>
              <a:buFont typeface="Wingdings" panose="05000000000000000000" pitchFamily="2" charset="2"/>
              <a:buChar char="ü"/>
            </a:pPr>
            <a:r>
              <a:rPr lang="it-IT" dirty="0"/>
              <a:t>L’obbedienza del suddito al sovrano è incondizionata</a:t>
            </a:r>
          </a:p>
          <a:p>
            <a:pPr>
              <a:buFont typeface="Wingdings" panose="05000000000000000000" pitchFamily="2" charset="2"/>
              <a:buChar char="ü"/>
            </a:pPr>
            <a:r>
              <a:rPr lang="it-IT" dirty="0"/>
              <a:t>Lo Stato controlla anche il potere religioso</a:t>
            </a:r>
          </a:p>
          <a:p>
            <a:pPr>
              <a:buFont typeface="Wingdings" panose="05000000000000000000" pitchFamily="2" charset="2"/>
              <a:buChar char="ü"/>
            </a:pPr>
            <a:endParaRPr lang="it-IT" dirty="0"/>
          </a:p>
        </p:txBody>
      </p:sp>
    </p:spTree>
    <p:extLst>
      <p:ext uri="{BB962C8B-B14F-4D97-AF65-F5344CB8AC3E}">
        <p14:creationId xmlns:p14="http://schemas.microsoft.com/office/powerpoint/2010/main" val="2353877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7FDCA4-1872-01DE-C3FD-E3023B182C90}"/>
              </a:ext>
            </a:extLst>
          </p:cNvPr>
          <p:cNvSpPr>
            <a:spLocks noGrp="1"/>
          </p:cNvSpPr>
          <p:nvPr>
            <p:ph type="title"/>
          </p:nvPr>
        </p:nvSpPr>
        <p:spPr/>
        <p:txBody>
          <a:bodyPr>
            <a:normAutofit fontScale="90000"/>
          </a:bodyPr>
          <a:lstStyle/>
          <a:p>
            <a:pPr algn="ctr"/>
            <a:r>
              <a:rPr lang="it-IT" b="1" dirty="0"/>
              <a:t>Il sovrano è paragonato al mostro biblico Leviatano </a:t>
            </a:r>
            <a:br>
              <a:rPr lang="it-IT" b="1" dirty="0"/>
            </a:br>
            <a:r>
              <a:rPr lang="it-IT" sz="2200" b="1" dirty="0"/>
              <a:t>La sua terribile potenza viene accettata dai sudditi per evitare il conflitto e mantenere l’ordine. </a:t>
            </a:r>
          </a:p>
        </p:txBody>
      </p:sp>
      <p:sp>
        <p:nvSpPr>
          <p:cNvPr id="3" name="Segnaposto contenuto 2">
            <a:extLst>
              <a:ext uri="{FF2B5EF4-FFF2-40B4-BE49-F238E27FC236}">
                <a16:creationId xmlns:a16="http://schemas.microsoft.com/office/drawing/2014/main" id="{35D9E169-CD50-EB15-EA50-2B3A888EBA58}"/>
              </a:ext>
            </a:extLst>
          </p:cNvPr>
          <p:cNvSpPr>
            <a:spLocks noGrp="1"/>
          </p:cNvSpPr>
          <p:nvPr>
            <p:ph idx="1"/>
          </p:nvPr>
        </p:nvSpPr>
        <p:spPr/>
        <p:txBody>
          <a:bodyPr/>
          <a:lstStyle/>
          <a:p>
            <a:pPr marL="0" indent="0">
              <a:buNone/>
            </a:pPr>
            <a:r>
              <a:rPr lang="it-IT" dirty="0"/>
              <a:t> </a:t>
            </a:r>
          </a:p>
        </p:txBody>
      </p:sp>
      <p:pic>
        <p:nvPicPr>
          <p:cNvPr id="1026" name="Picture 2">
            <a:extLst>
              <a:ext uri="{FF2B5EF4-FFF2-40B4-BE49-F238E27FC236}">
                <a16:creationId xmlns:a16="http://schemas.microsoft.com/office/drawing/2014/main" id="{CAAF5DF7-F08D-3B3B-1015-9A79842F1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440" y="1862648"/>
            <a:ext cx="4234649" cy="46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67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019406-AB96-F692-B0D1-502395D4E705}"/>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FA17BAC-0EFF-8DB8-5C14-50B4E06EA13C}"/>
              </a:ext>
            </a:extLst>
          </p:cNvPr>
          <p:cNvSpPr>
            <a:spLocks noGrp="1"/>
          </p:cNvSpPr>
          <p:nvPr>
            <p:ph idx="1"/>
          </p:nvPr>
        </p:nvSpPr>
        <p:spPr/>
        <p:txBody>
          <a:bodyPr/>
          <a:lstStyle/>
          <a:p>
            <a:pPr marL="0" indent="0">
              <a:buNone/>
            </a:pPr>
            <a:r>
              <a:rPr lang="it-IT" dirty="0"/>
              <a:t> </a:t>
            </a:r>
          </a:p>
        </p:txBody>
      </p:sp>
      <p:pic>
        <p:nvPicPr>
          <p:cNvPr id="2050" name="Picture 2">
            <a:extLst>
              <a:ext uri="{FF2B5EF4-FFF2-40B4-BE49-F238E27FC236}">
                <a16:creationId xmlns:a16="http://schemas.microsoft.com/office/drawing/2014/main" id="{AF129DD1-D9C5-40FF-3196-D31C4B6B7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010" y="126424"/>
            <a:ext cx="4296791" cy="66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006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209F7-9858-FD6A-9FC7-C3BF48ADDB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7B97396-2FD3-EDB9-95B8-64FA8F81DD1D}"/>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A0A4D3A0-7C4B-065C-EAD2-93F4870A009C}"/>
              </a:ext>
            </a:extLst>
          </p:cNvPr>
          <p:cNvSpPr>
            <a:spLocks noGrp="1"/>
          </p:cNvSpPr>
          <p:nvPr>
            <p:ph idx="1"/>
          </p:nvPr>
        </p:nvSpPr>
        <p:spPr/>
        <p:txBody>
          <a:bodyPr/>
          <a:lstStyle/>
          <a:p>
            <a:pPr marL="0" indent="0">
              <a:buNone/>
            </a:pPr>
            <a:r>
              <a:rPr lang="it-IT" dirty="0"/>
              <a:t> </a:t>
            </a:r>
          </a:p>
        </p:txBody>
      </p:sp>
      <p:pic>
        <p:nvPicPr>
          <p:cNvPr id="1026" name="Picture 2">
            <a:extLst>
              <a:ext uri="{FF2B5EF4-FFF2-40B4-BE49-F238E27FC236}">
                <a16:creationId xmlns:a16="http://schemas.microsoft.com/office/drawing/2014/main" id="{6C62E7D0-3206-9A26-BD20-6A8FD713B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878" y="97573"/>
            <a:ext cx="8502831" cy="666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498BE939-26DB-F8C2-BDF1-E8F945478194}"/>
              </a:ext>
            </a:extLst>
          </p:cNvPr>
          <p:cNvSpPr txBox="1"/>
          <p:nvPr/>
        </p:nvSpPr>
        <p:spPr>
          <a:xfrm>
            <a:off x="10441122" y="1496575"/>
            <a:ext cx="1686757" cy="2585323"/>
          </a:xfrm>
          <a:prstGeom prst="rect">
            <a:avLst/>
          </a:prstGeom>
          <a:noFill/>
        </p:spPr>
        <p:txBody>
          <a:bodyPr wrap="square" rtlCol="0">
            <a:spAutoFit/>
          </a:bodyPr>
          <a:lstStyle/>
          <a:p>
            <a:r>
              <a:rPr lang="it-IT" dirty="0"/>
              <a:t>Il corpo del sovrano è formato dall’insieme dei sudditi che gli hanno dato il potere stipulando tra loro un patto.</a:t>
            </a:r>
          </a:p>
        </p:txBody>
      </p:sp>
    </p:spTree>
    <p:extLst>
      <p:ext uri="{BB962C8B-B14F-4D97-AF65-F5344CB8AC3E}">
        <p14:creationId xmlns:p14="http://schemas.microsoft.com/office/powerpoint/2010/main" val="3647264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E83E966B-90F2-67B3-1242-288A281E4D7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0F6B047-3554-4F09-1B2A-EC06AFEEA064}"/>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9BC47EE8-C624-C6BE-138E-84A3D3A85593}"/>
              </a:ext>
            </a:extLst>
          </p:cNvPr>
          <p:cNvSpPr>
            <a:spLocks noGrp="1"/>
          </p:cNvSpPr>
          <p:nvPr>
            <p:ph idx="1"/>
          </p:nvPr>
        </p:nvSpPr>
        <p:spPr/>
        <p:txBody>
          <a:bodyPr>
            <a:normAutofit/>
          </a:bodyPr>
          <a:lstStyle/>
          <a:p>
            <a:pPr marL="0" indent="0">
              <a:buNone/>
            </a:pPr>
            <a:r>
              <a:rPr lang="it-IT" sz="4000" dirty="0"/>
              <a:t>Locke e il liberalismo</a:t>
            </a:r>
          </a:p>
        </p:txBody>
      </p:sp>
      <p:pic>
        <p:nvPicPr>
          <p:cNvPr id="5" name="Immagine 4">
            <a:extLst>
              <a:ext uri="{FF2B5EF4-FFF2-40B4-BE49-F238E27FC236}">
                <a16:creationId xmlns:a16="http://schemas.microsoft.com/office/drawing/2014/main" id="{E8BD8341-CFFF-AF57-C273-B85C7EA4A306}"/>
              </a:ext>
            </a:extLst>
          </p:cNvPr>
          <p:cNvPicPr>
            <a:picLocks noChangeAspect="1"/>
          </p:cNvPicPr>
          <p:nvPr/>
        </p:nvPicPr>
        <p:blipFill>
          <a:blip r:embed="rId2"/>
          <a:stretch>
            <a:fillRect/>
          </a:stretch>
        </p:blipFill>
        <p:spPr>
          <a:xfrm>
            <a:off x="7419826" y="1995287"/>
            <a:ext cx="3324374" cy="4467127"/>
          </a:xfrm>
          <a:prstGeom prst="rect">
            <a:avLst/>
          </a:prstGeom>
        </p:spPr>
      </p:pic>
    </p:spTree>
    <p:extLst>
      <p:ext uri="{BB962C8B-B14F-4D97-AF65-F5344CB8AC3E}">
        <p14:creationId xmlns:p14="http://schemas.microsoft.com/office/powerpoint/2010/main" val="169980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4AFBC-1AD6-26FB-4A1E-4695381B337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BB4047D-C1F2-06DB-266E-1C2A68136FAC}"/>
              </a:ext>
            </a:extLst>
          </p:cNvPr>
          <p:cNvSpPr>
            <a:spLocks noGrp="1"/>
          </p:cNvSpPr>
          <p:nvPr>
            <p:ph type="title"/>
          </p:nvPr>
        </p:nvSpPr>
        <p:spPr/>
        <p:txBody>
          <a:bodyPr/>
          <a:lstStyle/>
          <a:p>
            <a:pPr algn="ctr"/>
            <a:r>
              <a:rPr lang="it-IT" b="1" dirty="0"/>
              <a:t>Locke e </a:t>
            </a:r>
            <a:r>
              <a:rPr lang="it-IT" b="1" dirty="0" err="1"/>
              <a:t>Grozio</a:t>
            </a:r>
            <a:endParaRPr lang="it-IT" b="1" dirty="0"/>
          </a:p>
        </p:txBody>
      </p:sp>
      <p:sp>
        <p:nvSpPr>
          <p:cNvPr id="3" name="Segnaposto contenuto 2">
            <a:extLst>
              <a:ext uri="{FF2B5EF4-FFF2-40B4-BE49-F238E27FC236}">
                <a16:creationId xmlns:a16="http://schemas.microsoft.com/office/drawing/2014/main" id="{E6425AA4-3542-784A-9E76-82F064CBDC55}"/>
              </a:ext>
            </a:extLst>
          </p:cNvPr>
          <p:cNvSpPr>
            <a:spLocks noGrp="1"/>
          </p:cNvSpPr>
          <p:nvPr>
            <p:ph idx="1"/>
          </p:nvPr>
        </p:nvSpPr>
        <p:spPr/>
        <p:txBody>
          <a:bodyPr>
            <a:normAutofit/>
          </a:bodyPr>
          <a:lstStyle/>
          <a:p>
            <a:pPr marL="0" indent="0">
              <a:buNone/>
            </a:pPr>
            <a:endParaRPr lang="it-IT" dirty="0"/>
          </a:p>
          <a:p>
            <a:pPr>
              <a:buFont typeface="Wingdings" panose="05000000000000000000" pitchFamily="2" charset="2"/>
              <a:buChar char="ü"/>
            </a:pPr>
            <a:r>
              <a:rPr lang="it-IT" dirty="0"/>
              <a:t>Locke è più vicino a </a:t>
            </a:r>
            <a:r>
              <a:rPr lang="it-IT" dirty="0" err="1"/>
              <a:t>Grozio</a:t>
            </a:r>
            <a:r>
              <a:rPr lang="it-IT" dirty="0"/>
              <a:t> che a Hobbes nella visione dell’uomo: l’uomo è naturalmente socievole.</a:t>
            </a:r>
          </a:p>
          <a:p>
            <a:pPr>
              <a:buFont typeface="Wingdings" panose="05000000000000000000" pitchFamily="2" charset="2"/>
              <a:buChar char="ü"/>
            </a:pPr>
            <a:endParaRPr lang="it-IT" dirty="0"/>
          </a:p>
          <a:p>
            <a:pPr>
              <a:buFont typeface="Wingdings" panose="05000000000000000000" pitchFamily="2" charset="2"/>
              <a:buChar char="ü"/>
            </a:pPr>
            <a:r>
              <a:rPr lang="it-IT" dirty="0"/>
              <a:t>Ma dato che dalla convivenza possono nascere disaccordi e che nel cercare di risolverli </a:t>
            </a:r>
            <a:r>
              <a:rPr lang="it-IT" sz="2800" dirty="0">
                <a:solidFill>
                  <a:srgbClr val="984806"/>
                </a:solidFill>
                <a:effectLst/>
                <a:ea typeface="Times New Roman" panose="02020603050405020304" pitchFamily="18" charset="0"/>
                <a:cs typeface="Times New Roman" panose="02020603050405020304" pitchFamily="18" charset="0"/>
              </a:rPr>
              <a:t>“</a:t>
            </a:r>
            <a:r>
              <a:rPr lang="it-IT" dirty="0">
                <a:solidFill>
                  <a:schemeClr val="accent2">
                    <a:lumMod val="50000"/>
                  </a:schemeClr>
                </a:solidFill>
              </a:rPr>
              <a:t>nessuno è buon giudice nella propria causa</a:t>
            </a:r>
            <a:r>
              <a:rPr lang="it-IT" sz="2800" dirty="0">
                <a:solidFill>
                  <a:srgbClr val="984806"/>
                </a:solidFill>
                <a:effectLst/>
                <a:ea typeface="Times New Roman" panose="02020603050405020304" pitchFamily="18" charset="0"/>
                <a:cs typeface="Times New Roman" panose="02020603050405020304" pitchFamily="18" charset="0"/>
              </a:rPr>
              <a:t>”</a:t>
            </a:r>
            <a:r>
              <a:rPr lang="it-IT" dirty="0"/>
              <a:t>,</a:t>
            </a:r>
            <a:r>
              <a:rPr lang="it-IT" dirty="0">
                <a:solidFill>
                  <a:schemeClr val="accent2">
                    <a:lumMod val="50000"/>
                  </a:schemeClr>
                </a:solidFill>
              </a:rPr>
              <a:t> </a:t>
            </a:r>
            <a:r>
              <a:rPr lang="it-IT" dirty="0"/>
              <a:t>allora bisogna creare la figura di </a:t>
            </a:r>
            <a:r>
              <a:rPr lang="it-IT" sz="2800" dirty="0">
                <a:solidFill>
                  <a:srgbClr val="984806"/>
                </a:solidFill>
                <a:effectLst/>
                <a:ea typeface="Times New Roman" panose="02020603050405020304" pitchFamily="18" charset="0"/>
                <a:cs typeface="Times New Roman" panose="02020603050405020304" pitchFamily="18" charset="0"/>
              </a:rPr>
              <a:t>“</a:t>
            </a:r>
            <a:r>
              <a:rPr lang="it-IT" dirty="0">
                <a:solidFill>
                  <a:schemeClr val="accent2">
                    <a:lumMod val="50000"/>
                  </a:schemeClr>
                </a:solidFill>
              </a:rPr>
              <a:t>un giudice imparziale</a:t>
            </a:r>
            <a:r>
              <a:rPr lang="it-IT" sz="2800" dirty="0">
                <a:solidFill>
                  <a:srgbClr val="984806"/>
                </a:solidFill>
                <a:effectLst/>
                <a:ea typeface="Times New Roman" panose="02020603050405020304" pitchFamily="18" charset="0"/>
                <a:cs typeface="Times New Roman" panose="02020603050405020304" pitchFamily="18" charset="0"/>
              </a:rPr>
              <a:t>”</a:t>
            </a:r>
            <a:r>
              <a:rPr lang="it-IT" dirty="0">
                <a:solidFill>
                  <a:schemeClr val="accent2">
                    <a:lumMod val="50000"/>
                  </a:schemeClr>
                </a:solidFill>
              </a:rPr>
              <a:t> </a:t>
            </a:r>
            <a:r>
              <a:rPr lang="it-IT" dirty="0"/>
              <a:t>ed è per questo che nasce lo Stato.</a:t>
            </a:r>
          </a:p>
          <a:p>
            <a:pPr>
              <a:buFont typeface="Wingdings" panose="05000000000000000000" pitchFamily="2" charset="2"/>
              <a:buChar char="ü"/>
            </a:pPr>
            <a:endParaRPr lang="it-IT" dirty="0"/>
          </a:p>
        </p:txBody>
      </p:sp>
    </p:spTree>
    <p:extLst>
      <p:ext uri="{BB962C8B-B14F-4D97-AF65-F5344CB8AC3E}">
        <p14:creationId xmlns:p14="http://schemas.microsoft.com/office/powerpoint/2010/main" val="725238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3D4931-099E-5AC4-D419-A1E51D061923}"/>
              </a:ext>
            </a:extLst>
          </p:cNvPr>
          <p:cNvSpPr>
            <a:spLocks noGrp="1"/>
          </p:cNvSpPr>
          <p:nvPr>
            <p:ph type="title"/>
          </p:nvPr>
        </p:nvSpPr>
        <p:spPr/>
        <p:txBody>
          <a:bodyPr>
            <a:normAutofit/>
          </a:bodyPr>
          <a:lstStyle/>
          <a:p>
            <a:r>
              <a:rPr lang="it-IT" sz="3600" b="1" dirty="0"/>
              <a:t>Locke: differenti caratteristiche del patto e dello Stato rispetto a Hobbes</a:t>
            </a:r>
          </a:p>
        </p:txBody>
      </p:sp>
      <p:sp>
        <p:nvSpPr>
          <p:cNvPr id="3" name="Segnaposto contenuto 2">
            <a:extLst>
              <a:ext uri="{FF2B5EF4-FFF2-40B4-BE49-F238E27FC236}">
                <a16:creationId xmlns:a16="http://schemas.microsoft.com/office/drawing/2014/main" id="{783571DA-2DFB-51D1-4AF7-0B828356FA5D}"/>
              </a:ext>
            </a:extLst>
          </p:cNvPr>
          <p:cNvSpPr>
            <a:spLocks noGrp="1"/>
          </p:cNvSpPr>
          <p:nvPr>
            <p:ph idx="1"/>
          </p:nvPr>
        </p:nvSpPr>
        <p:spPr/>
        <p:txBody>
          <a:bodyPr/>
          <a:lstStyle/>
          <a:p>
            <a:pPr>
              <a:buFont typeface="Wingdings" panose="05000000000000000000" pitchFamily="2" charset="2"/>
              <a:buChar char="ü"/>
            </a:pPr>
            <a:r>
              <a:rPr lang="it-IT" dirty="0"/>
              <a:t>Il patto è reversibile se il sovrano diventa tirannico</a:t>
            </a:r>
          </a:p>
          <a:p>
            <a:pPr>
              <a:buFont typeface="Wingdings" panose="05000000000000000000" pitchFamily="2" charset="2"/>
              <a:buChar char="ü"/>
            </a:pPr>
            <a:endParaRPr lang="it-IT" dirty="0"/>
          </a:p>
          <a:p>
            <a:pPr>
              <a:buFont typeface="Wingdings" panose="05000000000000000000" pitchFamily="2" charset="2"/>
              <a:buChar char="ü"/>
            </a:pPr>
            <a:r>
              <a:rPr lang="it-IT" dirty="0"/>
              <a:t>Vige la divisione dei poteri</a:t>
            </a:r>
          </a:p>
          <a:p>
            <a:pPr>
              <a:buFont typeface="Wingdings" panose="05000000000000000000" pitchFamily="2" charset="2"/>
              <a:buChar char="ü"/>
            </a:pPr>
            <a:endParaRPr lang="it-IT" dirty="0"/>
          </a:p>
          <a:p>
            <a:pPr>
              <a:buFont typeface="Wingdings" panose="05000000000000000000" pitchFamily="2" charset="2"/>
              <a:buChar char="ü"/>
            </a:pPr>
            <a:r>
              <a:rPr lang="it-IT" dirty="0"/>
              <a:t>Vige la separazione della Chiesa dallo Stato e la tolleranza religiosa</a:t>
            </a:r>
          </a:p>
          <a:p>
            <a:pPr>
              <a:buFont typeface="Wingdings" panose="05000000000000000000" pitchFamily="2" charset="2"/>
              <a:buChar char="ü"/>
            </a:pPr>
            <a:endParaRPr lang="it-IT" dirty="0"/>
          </a:p>
          <a:p>
            <a:pPr>
              <a:buFont typeface="Wingdings" panose="05000000000000000000" pitchFamily="2" charset="2"/>
              <a:buChar char="ü"/>
            </a:pPr>
            <a:r>
              <a:rPr lang="it-IT" dirty="0"/>
              <a:t>Locke teorico del liberalismo rispetto all’assolutismo di Hobbes</a:t>
            </a:r>
          </a:p>
        </p:txBody>
      </p:sp>
    </p:spTree>
    <p:extLst>
      <p:ext uri="{BB962C8B-B14F-4D97-AF65-F5344CB8AC3E}">
        <p14:creationId xmlns:p14="http://schemas.microsoft.com/office/powerpoint/2010/main" val="208915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BD5B31-5251-8EC6-8FFB-4BF68BF13380}"/>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3129DB9A-B336-A7E5-A260-EF7857D70423}"/>
              </a:ext>
            </a:extLst>
          </p:cNvPr>
          <p:cNvSpPr>
            <a:spLocks noGrp="1"/>
          </p:cNvSpPr>
          <p:nvPr>
            <p:ph idx="1"/>
          </p:nvPr>
        </p:nvSpPr>
        <p:spPr/>
        <p:txBody>
          <a:bodyPr>
            <a:normAutofit/>
          </a:bodyPr>
          <a:lstStyle/>
          <a:p>
            <a:pPr marL="0" indent="0">
              <a:buNone/>
            </a:pPr>
            <a:r>
              <a:rPr lang="it-IT" sz="4000" dirty="0"/>
              <a:t>Medioevo ed età moderna: </a:t>
            </a:r>
          </a:p>
          <a:p>
            <a:pPr marL="0" indent="0">
              <a:buNone/>
            </a:pPr>
            <a:r>
              <a:rPr lang="it-IT" sz="4000" dirty="0"/>
              <a:t>diritto divino e diritto creato dagli uomini.</a:t>
            </a:r>
          </a:p>
        </p:txBody>
      </p:sp>
    </p:spTree>
    <p:extLst>
      <p:ext uri="{BB962C8B-B14F-4D97-AF65-F5344CB8AC3E}">
        <p14:creationId xmlns:p14="http://schemas.microsoft.com/office/powerpoint/2010/main" val="1828285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A2044F-46E1-6FC0-6DE8-2EEC0A708013}"/>
              </a:ext>
            </a:extLst>
          </p:cNvPr>
          <p:cNvSpPr>
            <a:spLocks noGrp="1"/>
          </p:cNvSpPr>
          <p:nvPr>
            <p:ph type="title"/>
          </p:nvPr>
        </p:nvSpPr>
        <p:spPr/>
        <p:txBody>
          <a:bodyPr>
            <a:normAutofit/>
          </a:bodyPr>
          <a:lstStyle/>
          <a:p>
            <a:pPr algn="ctr"/>
            <a:r>
              <a:rPr lang="it-IT" sz="4800" b="1" dirty="0"/>
              <a:t>La tolleranza</a:t>
            </a:r>
            <a:br>
              <a:rPr lang="it-IT" dirty="0"/>
            </a:br>
            <a:r>
              <a:rPr lang="it-IT" sz="3600" dirty="0"/>
              <a:t>Lo Stato non ha mezzi per agire sulle coscienze.</a:t>
            </a:r>
          </a:p>
        </p:txBody>
      </p:sp>
      <p:sp>
        <p:nvSpPr>
          <p:cNvPr id="3" name="Segnaposto contenuto 2">
            <a:extLst>
              <a:ext uri="{FF2B5EF4-FFF2-40B4-BE49-F238E27FC236}">
                <a16:creationId xmlns:a16="http://schemas.microsoft.com/office/drawing/2014/main" id="{4C4D0085-2153-794D-9641-F2DAD47B2E6D}"/>
              </a:ext>
            </a:extLst>
          </p:cNvPr>
          <p:cNvSpPr>
            <a:spLocks noGrp="1"/>
          </p:cNvSpPr>
          <p:nvPr>
            <p:ph idx="1"/>
          </p:nvPr>
        </p:nvSpPr>
        <p:spPr/>
        <p:txBody>
          <a:bodyPr>
            <a:normAutofit fontScale="70000" lnSpcReduction="20000"/>
          </a:bodyPr>
          <a:lstStyle/>
          <a:p>
            <a:pPr marL="0" indent="0">
              <a:buNone/>
            </a:pPr>
            <a:endParaRPr lang="it-IT" dirty="0"/>
          </a:p>
          <a:p>
            <a:pPr>
              <a:lnSpc>
                <a:spcPct val="110000"/>
              </a:lnSpc>
              <a:buFont typeface="Wingdings" panose="05000000000000000000" pitchFamily="2" charset="2"/>
              <a:buChar char="ü"/>
            </a:pPr>
            <a:r>
              <a:rPr lang="it-IT" sz="2400" dirty="0">
                <a:solidFill>
                  <a:srgbClr val="333333"/>
                </a:solidFill>
                <a:latin typeface="Verdana" panose="020B0604030504040204" pitchFamily="34" charset="0"/>
              </a:rPr>
              <a:t>Mentre Hobbes sostiene che allo Stato spetta anche il controllo della religione, nella </a:t>
            </a:r>
            <a:r>
              <a:rPr lang="it-IT" sz="2400" i="1" dirty="0">
                <a:solidFill>
                  <a:srgbClr val="333333"/>
                </a:solidFill>
                <a:latin typeface="Verdana" panose="020B0604030504040204" pitchFamily="34" charset="0"/>
              </a:rPr>
              <a:t>Lettera sulla tolleranza </a:t>
            </a:r>
            <a:r>
              <a:rPr lang="it-IT" sz="2400" dirty="0">
                <a:solidFill>
                  <a:srgbClr val="333333"/>
                </a:solidFill>
                <a:latin typeface="Verdana" panose="020B0604030504040204" pitchFamily="34" charset="0"/>
              </a:rPr>
              <a:t>(1689) Locke sostiene invece che, poiché la vera fede ha origine solo da un’illuminazione interiore, essa non può essere ottenuta con la coercizione e con pene corporali.</a:t>
            </a:r>
          </a:p>
          <a:p>
            <a:pPr>
              <a:lnSpc>
                <a:spcPct val="110000"/>
              </a:lnSpc>
              <a:buFont typeface="Wingdings" panose="05000000000000000000" pitchFamily="2" charset="2"/>
              <a:buChar char="ü"/>
            </a:pPr>
            <a:endParaRPr lang="it-IT" sz="2400" dirty="0">
              <a:solidFill>
                <a:srgbClr val="333333"/>
              </a:solidFill>
              <a:latin typeface="Verdana" panose="020B0604030504040204" pitchFamily="34" charset="0"/>
            </a:endParaRPr>
          </a:p>
          <a:p>
            <a:pPr>
              <a:lnSpc>
                <a:spcPct val="110000"/>
              </a:lnSpc>
              <a:buFont typeface="Wingdings" panose="05000000000000000000" pitchFamily="2" charset="2"/>
              <a:buChar char="ü"/>
            </a:pPr>
            <a:r>
              <a:rPr lang="it-IT" sz="2400" dirty="0">
                <a:solidFill>
                  <a:srgbClr val="333333"/>
                </a:solidFill>
                <a:latin typeface="Verdana" panose="020B0604030504040204" pitchFamily="34" charset="0"/>
              </a:rPr>
              <a:t>Quindi lo Stato, che procede attraverso il comando e la forza, non può avere tra le sue funzioni la promozione della vera religione a scapito di </a:t>
            </a:r>
            <a:r>
              <a:rPr lang="it-IT" sz="2400">
                <a:solidFill>
                  <a:srgbClr val="333333"/>
                </a:solidFill>
                <a:latin typeface="Verdana" panose="020B0604030504040204" pitchFamily="34" charset="0"/>
              </a:rPr>
              <a:t>altre fedi ritenute false. </a:t>
            </a:r>
            <a:r>
              <a:rPr lang="it-IT" sz="2400" dirty="0">
                <a:solidFill>
                  <a:srgbClr val="333333"/>
                </a:solidFill>
                <a:latin typeface="Verdana" panose="020B0604030504040204" pitchFamily="34" charset="0"/>
              </a:rPr>
              <a:t>Infatti, i mezzi coercitivi a disposizione del magistrato (cioè le leggi, le sanzioni e la spada), non sono capaci di produrre una genuina credenza religiosa nelle menti dei cittadini che sono ad essi soggetti. </a:t>
            </a:r>
          </a:p>
          <a:p>
            <a:pPr>
              <a:lnSpc>
                <a:spcPct val="110000"/>
              </a:lnSpc>
              <a:buFont typeface="Wingdings" panose="05000000000000000000" pitchFamily="2" charset="2"/>
              <a:buChar char="ü"/>
            </a:pPr>
            <a:endParaRPr lang="it-IT" sz="2400" dirty="0">
              <a:solidFill>
                <a:srgbClr val="333333"/>
              </a:solidFill>
              <a:latin typeface="Verdana" panose="020B0604030504040204" pitchFamily="34" charset="0"/>
            </a:endParaRPr>
          </a:p>
          <a:p>
            <a:pPr>
              <a:lnSpc>
                <a:spcPct val="110000"/>
              </a:lnSpc>
              <a:buFont typeface="Wingdings" panose="05000000000000000000" pitchFamily="2" charset="2"/>
              <a:buChar char="ü"/>
            </a:pPr>
            <a:r>
              <a:rPr lang="it-IT" sz="2400" dirty="0">
                <a:solidFill>
                  <a:srgbClr val="333333"/>
                </a:solidFill>
                <a:latin typeface="Verdana" panose="020B0604030504040204" pitchFamily="34" charset="0"/>
              </a:rPr>
              <a:t>La coercizione può piegare la volontà: possono costringermi ad andare in chiesa, ad inginocchiarmi, a farmi il segno della croce, ecc., ma non possono farmi credere in cose diverse da quelle in cui credo.</a:t>
            </a:r>
          </a:p>
        </p:txBody>
      </p:sp>
    </p:spTree>
    <p:extLst>
      <p:ext uri="{BB962C8B-B14F-4D97-AF65-F5344CB8AC3E}">
        <p14:creationId xmlns:p14="http://schemas.microsoft.com/office/powerpoint/2010/main" val="219984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A046C5-5A17-4D47-DD05-6BEB816D8753}"/>
              </a:ext>
            </a:extLst>
          </p:cNvPr>
          <p:cNvSpPr>
            <a:spLocks noGrp="1"/>
          </p:cNvSpPr>
          <p:nvPr>
            <p:ph type="title"/>
          </p:nvPr>
        </p:nvSpPr>
        <p:spPr>
          <a:xfrm>
            <a:off x="252274" y="5451579"/>
            <a:ext cx="10515600" cy="1325563"/>
          </a:xfrm>
        </p:spPr>
        <p:txBody>
          <a:bodyPr>
            <a:normAutofit/>
          </a:bodyPr>
          <a:lstStyle/>
          <a:p>
            <a:r>
              <a:rPr lang="it-IT" dirty="0"/>
              <a:t> </a:t>
            </a:r>
            <a:r>
              <a:rPr lang="it-IT" sz="1600" b="1" dirty="0"/>
              <a:t>Persecuzioni religiose dei pagani della Grecia del nord e dell’Asia minore al tempo dell’imperatore Teodosio (385).</a:t>
            </a:r>
          </a:p>
        </p:txBody>
      </p:sp>
      <p:sp>
        <p:nvSpPr>
          <p:cNvPr id="3" name="Segnaposto contenuto 2">
            <a:extLst>
              <a:ext uri="{FF2B5EF4-FFF2-40B4-BE49-F238E27FC236}">
                <a16:creationId xmlns:a16="http://schemas.microsoft.com/office/drawing/2014/main" id="{286A8319-AF7E-30FF-279E-B1ED24D6D350}"/>
              </a:ext>
            </a:extLst>
          </p:cNvPr>
          <p:cNvSpPr>
            <a:spLocks noGrp="1"/>
          </p:cNvSpPr>
          <p:nvPr>
            <p:ph idx="1"/>
          </p:nvPr>
        </p:nvSpPr>
        <p:spPr/>
        <p:txBody>
          <a:bodyPr/>
          <a:lstStyle/>
          <a:p>
            <a:pPr marL="0" indent="0">
              <a:buNone/>
            </a:pPr>
            <a:r>
              <a:rPr lang="it-IT" dirty="0"/>
              <a:t> </a:t>
            </a:r>
          </a:p>
        </p:txBody>
      </p:sp>
      <p:pic>
        <p:nvPicPr>
          <p:cNvPr id="1026" name="Picture 2">
            <a:extLst>
              <a:ext uri="{FF2B5EF4-FFF2-40B4-BE49-F238E27FC236}">
                <a16:creationId xmlns:a16="http://schemas.microsoft.com/office/drawing/2014/main" id="{3496175F-ED09-6A8D-7CFA-A4176E81B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53" y="221941"/>
            <a:ext cx="11419855" cy="551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2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8D132A-1930-454A-8DD9-6381B59AB610}"/>
              </a:ext>
            </a:extLst>
          </p:cNvPr>
          <p:cNvSpPr>
            <a:spLocks noGrp="1"/>
          </p:cNvSpPr>
          <p:nvPr>
            <p:ph type="title"/>
          </p:nvPr>
        </p:nvSpPr>
        <p:spPr/>
        <p:txBody>
          <a:bodyPr/>
          <a:lstStyle/>
          <a:p>
            <a:r>
              <a:rPr lang="it-IT" b="1" dirty="0"/>
              <a:t>1. Il fondamento teologico del diritto</a:t>
            </a:r>
          </a:p>
        </p:txBody>
      </p:sp>
      <p:sp>
        <p:nvSpPr>
          <p:cNvPr id="3" name="Segnaposto contenuto 2">
            <a:extLst>
              <a:ext uri="{FF2B5EF4-FFF2-40B4-BE49-F238E27FC236}">
                <a16:creationId xmlns:a16="http://schemas.microsoft.com/office/drawing/2014/main" id="{31634833-B78B-960E-A999-710765896261}"/>
              </a:ext>
            </a:extLst>
          </p:cNvPr>
          <p:cNvSpPr>
            <a:spLocks noGrp="1"/>
          </p:cNvSpPr>
          <p:nvPr>
            <p:ph idx="1"/>
          </p:nvPr>
        </p:nvSpPr>
        <p:spPr/>
        <p:txBody>
          <a:bodyPr>
            <a:normAutofit/>
          </a:bodyPr>
          <a:lstStyle/>
          <a:p>
            <a:pPr marL="0" indent="0">
              <a:buNone/>
            </a:pPr>
            <a:r>
              <a:rPr lang="it-IT" dirty="0"/>
              <a:t>Che cosa giustifica il potere del re nei confronti dei sudditi?</a:t>
            </a:r>
          </a:p>
          <a:p>
            <a:pPr marL="0" indent="0">
              <a:buNone/>
            </a:pPr>
            <a:endParaRPr lang="it-IT" dirty="0"/>
          </a:p>
          <a:p>
            <a:pPr marL="0" indent="0">
              <a:buNone/>
            </a:pPr>
            <a:r>
              <a:rPr lang="it-IT" dirty="0"/>
              <a:t>Nel Medioevo si sosteneva che il sovrano avesse ricevuto il potere da Dio stesso.</a:t>
            </a:r>
          </a:p>
          <a:p>
            <a:pPr marL="0" indent="0">
              <a:buNone/>
            </a:pPr>
            <a:endParaRPr lang="it-IT" dirty="0"/>
          </a:p>
          <a:p>
            <a:pPr marL="0" indent="0">
              <a:buNone/>
            </a:pPr>
            <a:r>
              <a:rPr lang="it-IT" dirty="0"/>
              <a:t>Il potere del sovrano aveva dunque un fondamento teologico, veniva dall’alto, si reggeva cioè sulla volontà di Dio stesso.</a:t>
            </a:r>
          </a:p>
        </p:txBody>
      </p:sp>
    </p:spTree>
    <p:extLst>
      <p:ext uri="{BB962C8B-B14F-4D97-AF65-F5344CB8AC3E}">
        <p14:creationId xmlns:p14="http://schemas.microsoft.com/office/powerpoint/2010/main" val="71783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EA18D1-D268-7179-834B-F4A2D77F3512}"/>
              </a:ext>
            </a:extLst>
          </p:cNvPr>
          <p:cNvSpPr>
            <a:spLocks noGrp="1"/>
          </p:cNvSpPr>
          <p:nvPr>
            <p:ph type="title"/>
          </p:nvPr>
        </p:nvSpPr>
        <p:spPr>
          <a:xfrm>
            <a:off x="838200" y="63284"/>
            <a:ext cx="10515600" cy="1325563"/>
          </a:xfrm>
        </p:spPr>
        <p:txBody>
          <a:bodyPr/>
          <a:lstStyle/>
          <a:p>
            <a:r>
              <a:rPr lang="it-IT" dirty="0"/>
              <a:t>La concezione del diritto divino nel Medioevo</a:t>
            </a:r>
          </a:p>
        </p:txBody>
      </p:sp>
      <p:pic>
        <p:nvPicPr>
          <p:cNvPr id="1028" name="Picture 4" descr="La Santa Ampolla | Reliquiosamente">
            <a:extLst>
              <a:ext uri="{FF2B5EF4-FFF2-40B4-BE49-F238E27FC236}">
                <a16:creationId xmlns:a16="http://schemas.microsoft.com/office/drawing/2014/main" id="{03850AFB-DB8C-D9FA-9BAA-0BC9310FEA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6445" y="1251874"/>
            <a:ext cx="4825299" cy="532202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E3BCB67-079E-F15F-2D1F-C794CDAFA116}"/>
              </a:ext>
            </a:extLst>
          </p:cNvPr>
          <p:cNvSpPr txBox="1"/>
          <p:nvPr/>
        </p:nvSpPr>
        <p:spPr>
          <a:xfrm>
            <a:off x="9339309" y="1651247"/>
            <a:ext cx="1686757" cy="646331"/>
          </a:xfrm>
          <a:prstGeom prst="rect">
            <a:avLst/>
          </a:prstGeom>
          <a:noFill/>
        </p:spPr>
        <p:txBody>
          <a:bodyPr wrap="square" rtlCol="0">
            <a:spAutoFit/>
          </a:bodyPr>
          <a:lstStyle/>
          <a:p>
            <a:r>
              <a:rPr lang="it-IT" dirty="0"/>
              <a:t>Il battesimo di Clodoveo</a:t>
            </a:r>
          </a:p>
        </p:txBody>
      </p:sp>
    </p:spTree>
    <p:extLst>
      <p:ext uri="{BB962C8B-B14F-4D97-AF65-F5344CB8AC3E}">
        <p14:creationId xmlns:p14="http://schemas.microsoft.com/office/powerpoint/2010/main" val="285618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5476E9-2E2F-0873-373B-31186382835A}"/>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A8DEEA5F-9AF4-84EA-3C7C-5477FAA9BFED}"/>
              </a:ext>
            </a:extLst>
          </p:cNvPr>
          <p:cNvSpPr>
            <a:spLocks noGrp="1"/>
          </p:cNvSpPr>
          <p:nvPr>
            <p:ph idx="1"/>
          </p:nvPr>
        </p:nvSpPr>
        <p:spPr/>
        <p:txBody>
          <a:bodyPr/>
          <a:lstStyle/>
          <a:p>
            <a:pPr marL="0" indent="0">
              <a:buNone/>
            </a:pPr>
            <a:r>
              <a:rPr lang="it-IT" dirty="0"/>
              <a:t> </a:t>
            </a:r>
          </a:p>
        </p:txBody>
      </p:sp>
      <p:pic>
        <p:nvPicPr>
          <p:cNvPr id="1026" name="Picture 2">
            <a:extLst>
              <a:ext uri="{FF2B5EF4-FFF2-40B4-BE49-F238E27FC236}">
                <a16:creationId xmlns:a16="http://schemas.microsoft.com/office/drawing/2014/main" id="{722BBC6C-01D6-615F-2A76-7739F8EB3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619" y="817532"/>
            <a:ext cx="7192762" cy="547848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E6ACF4A-F73D-B3A1-D281-F649234BA325}"/>
              </a:ext>
            </a:extLst>
          </p:cNvPr>
          <p:cNvSpPr txBox="1"/>
          <p:nvPr/>
        </p:nvSpPr>
        <p:spPr>
          <a:xfrm>
            <a:off x="9916357" y="1502459"/>
            <a:ext cx="1686757" cy="923330"/>
          </a:xfrm>
          <a:prstGeom prst="rect">
            <a:avLst/>
          </a:prstGeom>
          <a:noFill/>
        </p:spPr>
        <p:txBody>
          <a:bodyPr wrap="square" rtlCol="0">
            <a:spAutoFit/>
          </a:bodyPr>
          <a:lstStyle/>
          <a:p>
            <a:r>
              <a:rPr lang="it-IT" dirty="0"/>
              <a:t>Cerimonia di consacrazione dei re di Francia</a:t>
            </a:r>
          </a:p>
        </p:txBody>
      </p:sp>
    </p:spTree>
    <p:extLst>
      <p:ext uri="{BB962C8B-B14F-4D97-AF65-F5344CB8AC3E}">
        <p14:creationId xmlns:p14="http://schemas.microsoft.com/office/powerpoint/2010/main" val="59728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0BAC11-DB81-6ECB-9DF0-99E8E16F93D5}"/>
              </a:ext>
            </a:extLst>
          </p:cNvPr>
          <p:cNvSpPr>
            <a:spLocks noGrp="1"/>
          </p:cNvSpPr>
          <p:nvPr>
            <p:ph type="title"/>
          </p:nvPr>
        </p:nvSpPr>
        <p:spPr/>
        <p:txBody>
          <a:bodyPr/>
          <a:lstStyle/>
          <a:p>
            <a:pPr algn="ctr"/>
            <a:r>
              <a:rPr lang="it-IT" dirty="0"/>
              <a:t>L’unzione dei re francesi a Reims</a:t>
            </a:r>
          </a:p>
        </p:txBody>
      </p:sp>
      <p:sp>
        <p:nvSpPr>
          <p:cNvPr id="3" name="Segnaposto contenuto 2">
            <a:extLst>
              <a:ext uri="{FF2B5EF4-FFF2-40B4-BE49-F238E27FC236}">
                <a16:creationId xmlns:a16="http://schemas.microsoft.com/office/drawing/2014/main" id="{7D7F4951-0856-B79F-25EF-A1286BB94758}"/>
              </a:ext>
            </a:extLst>
          </p:cNvPr>
          <p:cNvSpPr>
            <a:spLocks noGrp="1"/>
          </p:cNvSpPr>
          <p:nvPr>
            <p:ph idx="1"/>
          </p:nvPr>
        </p:nvSpPr>
        <p:spPr/>
        <p:txBody>
          <a:bodyPr>
            <a:normAutofit fontScale="85000" lnSpcReduction="10000"/>
          </a:bodyPr>
          <a:lstStyle/>
          <a:p>
            <a:pPr>
              <a:lnSpc>
                <a:spcPct val="110000"/>
              </a:lnSpc>
              <a:buFont typeface="Wingdings" panose="05000000000000000000" pitchFamily="2" charset="2"/>
              <a:buChar char="ü"/>
            </a:pPr>
            <a:r>
              <a:rPr lang="it-IT" sz="2400" dirty="0">
                <a:solidFill>
                  <a:srgbClr val="333333"/>
                </a:solidFill>
                <a:latin typeface="Verdana" panose="020B0604030504040204" pitchFamily="34" charset="0"/>
              </a:rPr>
              <a:t>Narra la tradizione che nel momento del battesimo di Clodoveo, un angelo, in forma di colomba apparve in cielo recando nel becco un’ampolla con l’olio sacro con il quale il vescovo Remigio battezzò il re. </a:t>
            </a:r>
          </a:p>
          <a:p>
            <a:pPr>
              <a:lnSpc>
                <a:spcPct val="110000"/>
              </a:lnSpc>
              <a:buFont typeface="Wingdings" panose="05000000000000000000" pitchFamily="2" charset="2"/>
              <a:buChar char="ü"/>
            </a:pPr>
            <a:endParaRPr lang="it-IT" sz="2400" dirty="0">
              <a:solidFill>
                <a:srgbClr val="333333"/>
              </a:solidFill>
              <a:latin typeface="Verdana" panose="020B0604030504040204" pitchFamily="34" charset="0"/>
            </a:endParaRPr>
          </a:p>
          <a:p>
            <a:pPr>
              <a:lnSpc>
                <a:spcPct val="110000"/>
              </a:lnSpc>
              <a:buFont typeface="Wingdings" panose="05000000000000000000" pitchFamily="2" charset="2"/>
              <a:buChar char="ü"/>
            </a:pPr>
            <a:r>
              <a:rPr lang="it-IT" sz="2400" b="0" i="0" dirty="0">
                <a:solidFill>
                  <a:srgbClr val="333333"/>
                </a:solidFill>
                <a:effectLst/>
                <a:latin typeface="Verdana" panose="020B0604030504040204" pitchFamily="34" charset="0"/>
              </a:rPr>
              <a:t>Dall’ampolla, oggi non più esistente perché distrutta ai tempi della Rivoluzione Francese, </a:t>
            </a:r>
            <a:r>
              <a:rPr lang="it-IT" sz="2400" dirty="0">
                <a:solidFill>
                  <a:srgbClr val="333333"/>
                </a:solidFill>
                <a:latin typeface="Verdana" panose="020B0604030504040204" pitchFamily="34" charset="0"/>
              </a:rPr>
              <a:t>si prelevava l’olio santo che serviva a consacrare i re francesi, sottolineando con questa cerimonia che essi regnavano per volontà divina.</a:t>
            </a:r>
          </a:p>
          <a:p>
            <a:pPr>
              <a:lnSpc>
                <a:spcPct val="110000"/>
              </a:lnSpc>
              <a:buFont typeface="Wingdings" panose="05000000000000000000" pitchFamily="2" charset="2"/>
              <a:buChar char="ü"/>
            </a:pPr>
            <a:endParaRPr lang="it-IT" sz="2400" dirty="0">
              <a:solidFill>
                <a:srgbClr val="333333"/>
              </a:solidFill>
              <a:latin typeface="Verdana" panose="020B0604030504040204" pitchFamily="34" charset="0"/>
            </a:endParaRPr>
          </a:p>
          <a:p>
            <a:pPr>
              <a:lnSpc>
                <a:spcPct val="110000"/>
              </a:lnSpc>
              <a:buFont typeface="Wingdings" panose="05000000000000000000" pitchFamily="2" charset="2"/>
              <a:buChar char="ü"/>
            </a:pPr>
            <a:r>
              <a:rPr lang="it-IT" sz="2400" b="0" i="0" dirty="0">
                <a:solidFill>
                  <a:srgbClr val="333333"/>
                </a:solidFill>
                <a:effectLst/>
                <a:latin typeface="Verdana" panose="020B0604030504040204" pitchFamily="34" charset="0"/>
              </a:rPr>
              <a:t>Si credeva che la quantità di balsamo contenuta nell’ampolla non diminuisse mai visto che la parte che veniva prelevata per la consacrazione si riformava subito.</a:t>
            </a:r>
            <a:endParaRPr lang="it-IT" sz="2400" dirty="0"/>
          </a:p>
          <a:p>
            <a:endParaRPr lang="it-IT" dirty="0"/>
          </a:p>
        </p:txBody>
      </p:sp>
    </p:spTree>
    <p:extLst>
      <p:ext uri="{BB962C8B-B14F-4D97-AF65-F5344CB8AC3E}">
        <p14:creationId xmlns:p14="http://schemas.microsoft.com/office/powerpoint/2010/main" val="121321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F0CF2D94-413A-60BE-6CA9-9A44709F644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00D938D-2342-146D-13F6-396599273255}"/>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11577E21-86A8-B6B7-51AE-8478F373AA75}"/>
              </a:ext>
            </a:extLst>
          </p:cNvPr>
          <p:cNvSpPr>
            <a:spLocks noGrp="1"/>
          </p:cNvSpPr>
          <p:nvPr>
            <p:ph idx="1"/>
          </p:nvPr>
        </p:nvSpPr>
        <p:spPr/>
        <p:txBody>
          <a:bodyPr>
            <a:normAutofit/>
          </a:bodyPr>
          <a:lstStyle/>
          <a:p>
            <a:pPr marL="0" indent="0">
              <a:buNone/>
            </a:pPr>
            <a:r>
              <a:rPr lang="it-IT" sz="4000" dirty="0" err="1"/>
              <a:t>Grozio</a:t>
            </a:r>
            <a:r>
              <a:rPr lang="it-IT" sz="4000" dirty="0"/>
              <a:t> e il diritto naturale </a:t>
            </a:r>
          </a:p>
          <a:p>
            <a:pPr marL="0" indent="0">
              <a:buNone/>
            </a:pPr>
            <a:r>
              <a:rPr lang="it-IT" sz="4000" dirty="0"/>
              <a:t>(giusnaturalismo)</a:t>
            </a:r>
          </a:p>
          <a:p>
            <a:pPr marL="0" indent="0">
              <a:buNone/>
            </a:pPr>
            <a:endParaRPr lang="it-IT" sz="4000" dirty="0"/>
          </a:p>
        </p:txBody>
      </p:sp>
      <p:pic>
        <p:nvPicPr>
          <p:cNvPr id="8" name="Immagine 7">
            <a:extLst>
              <a:ext uri="{FF2B5EF4-FFF2-40B4-BE49-F238E27FC236}">
                <a16:creationId xmlns:a16="http://schemas.microsoft.com/office/drawing/2014/main" id="{38EC930F-D3ED-BFEA-39F1-9B7EF5499482}"/>
              </a:ext>
            </a:extLst>
          </p:cNvPr>
          <p:cNvPicPr>
            <a:picLocks noChangeAspect="1"/>
          </p:cNvPicPr>
          <p:nvPr/>
        </p:nvPicPr>
        <p:blipFill>
          <a:blip r:embed="rId2"/>
          <a:stretch>
            <a:fillRect/>
          </a:stretch>
        </p:blipFill>
        <p:spPr>
          <a:xfrm>
            <a:off x="8341942" y="2030817"/>
            <a:ext cx="2219635" cy="3258005"/>
          </a:xfrm>
          <a:prstGeom prst="rect">
            <a:avLst/>
          </a:prstGeom>
        </p:spPr>
      </p:pic>
    </p:spTree>
    <p:extLst>
      <p:ext uri="{BB962C8B-B14F-4D97-AF65-F5344CB8AC3E}">
        <p14:creationId xmlns:p14="http://schemas.microsoft.com/office/powerpoint/2010/main" val="34163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2ECE-99FD-9B79-7645-CDBBD6AFBA6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CB23F79-7BEC-56BF-35D8-E9C41EDF7D63}"/>
              </a:ext>
            </a:extLst>
          </p:cNvPr>
          <p:cNvSpPr>
            <a:spLocks noGrp="1"/>
          </p:cNvSpPr>
          <p:nvPr>
            <p:ph type="title"/>
          </p:nvPr>
        </p:nvSpPr>
        <p:spPr/>
        <p:txBody>
          <a:bodyPr/>
          <a:lstStyle/>
          <a:p>
            <a:r>
              <a:rPr lang="it-IT" b="1" dirty="0"/>
              <a:t>2. Su cosa si regge il potere in una società atea?</a:t>
            </a:r>
          </a:p>
        </p:txBody>
      </p:sp>
      <p:sp>
        <p:nvSpPr>
          <p:cNvPr id="3" name="Segnaposto contenuto 2">
            <a:extLst>
              <a:ext uri="{FF2B5EF4-FFF2-40B4-BE49-F238E27FC236}">
                <a16:creationId xmlns:a16="http://schemas.microsoft.com/office/drawing/2014/main" id="{837EB621-3FD3-57A4-9CD3-F215DED4DCDA}"/>
              </a:ext>
            </a:extLst>
          </p:cNvPr>
          <p:cNvSpPr>
            <a:spLocks noGrp="1"/>
          </p:cNvSpPr>
          <p:nvPr>
            <p:ph idx="1"/>
          </p:nvPr>
        </p:nvSpPr>
        <p:spPr>
          <a:xfrm>
            <a:off x="838199" y="1825625"/>
            <a:ext cx="9672961" cy="4351338"/>
          </a:xfrm>
        </p:spPr>
        <p:txBody>
          <a:bodyPr/>
          <a:lstStyle/>
          <a:p>
            <a:pPr marL="0" indent="0">
              <a:buNone/>
            </a:pPr>
            <a:endParaRPr lang="it-IT" dirty="0"/>
          </a:p>
          <a:p>
            <a:r>
              <a:rPr lang="it-IT" dirty="0" err="1"/>
              <a:t>Grozio</a:t>
            </a:r>
            <a:r>
              <a:rPr lang="it-IT" dirty="0"/>
              <a:t>, che visse nel periodo delle guerre di religione, si chiese se fosse possibile trovare un fondamento al diritto che facesse a meno di Dio, in una società atea.</a:t>
            </a:r>
          </a:p>
          <a:p>
            <a:endParaRPr lang="it-IT" dirty="0"/>
          </a:p>
          <a:p>
            <a:r>
              <a:rPr lang="it-IT" dirty="0"/>
              <a:t>La risposta sta in una nuova concezione dello Stato che nasce da un patto tra gli uomini, senza coinvolgere Dio.</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42735202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770</TotalTime>
  <Words>1660</Words>
  <Application>Microsoft Office PowerPoint</Application>
  <PresentationFormat>Widescreen</PresentationFormat>
  <Paragraphs>138</Paragraphs>
  <Slides>31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31</vt:i4>
      </vt:variant>
    </vt:vector>
  </HeadingPairs>
  <TitlesOfParts>
    <vt:vector size="39" baseType="lpstr">
      <vt:lpstr>Arial</vt:lpstr>
      <vt:lpstr>Calibri</vt:lpstr>
      <vt:lpstr>Calibri Light</vt:lpstr>
      <vt:lpstr>Ebrima</vt:lpstr>
      <vt:lpstr>Times New Roman</vt:lpstr>
      <vt:lpstr>Verdana</vt:lpstr>
      <vt:lpstr>Wingdings</vt:lpstr>
      <vt:lpstr>Tema di Office</vt:lpstr>
      <vt:lpstr>Il pensiero politico moderno dal diritto divino al diritto naturale  Grozio, Hobbes, Locke     Tratto da: http://www.leoneg.it/archivio</vt:lpstr>
      <vt:lpstr> </vt:lpstr>
      <vt:lpstr> </vt:lpstr>
      <vt:lpstr>1. Il fondamento teologico del diritto</vt:lpstr>
      <vt:lpstr>La concezione del diritto divino nel Medioevo</vt:lpstr>
      <vt:lpstr> </vt:lpstr>
      <vt:lpstr>L’unzione dei re francesi a Reims</vt:lpstr>
      <vt:lpstr> </vt:lpstr>
      <vt:lpstr>2. Su cosa si regge il potere in una società atea?</vt:lpstr>
      <vt:lpstr>Il patto In una società atea il potere si regge sul patto che non viola il diritto naturale</vt:lpstr>
      <vt:lpstr>Presentazione standard di PowerPoint</vt:lpstr>
      <vt:lpstr> </vt:lpstr>
      <vt:lpstr>Contrattualismo</vt:lpstr>
      <vt:lpstr>Diritti naturali e diritti positivi Leggi naturali e leggi poste dall’uomo</vt:lpstr>
      <vt:lpstr>Presentazione standard di PowerPoint</vt:lpstr>
      <vt:lpstr>Esempio di diritto naturale e di diritto positivo</vt:lpstr>
      <vt:lpstr>Presentazione standard di PowerPoint</vt:lpstr>
      <vt:lpstr>Il giusnaturalismo Il concetto di diritto naturale è il nuovo fondamento del potere, differente dal diritto divino</vt:lpstr>
      <vt:lpstr>Dal diritto divino al diritto naturale</vt:lpstr>
      <vt:lpstr> </vt:lpstr>
      <vt:lpstr>Homo homini lupus =  = ogni uomo è un lupo per un altro uomo</vt:lpstr>
      <vt:lpstr>La guerra di tutti contro tutti nello stato di natura</vt:lpstr>
      <vt:lpstr>Caratteristiche del patto e dello Stato che nasce da esso.  Hobbes teorico dell’assolutismo</vt:lpstr>
      <vt:lpstr>Il sovrano è paragonato al mostro biblico Leviatano  La sua terribile potenza viene accettata dai sudditi per evitare il conflitto e mantenere l’ordine. </vt:lpstr>
      <vt:lpstr> </vt:lpstr>
      <vt:lpstr> </vt:lpstr>
      <vt:lpstr> </vt:lpstr>
      <vt:lpstr>Locke e Grozio</vt:lpstr>
      <vt:lpstr>Locke: differenti caratteristiche del patto e dello Stato rispetto a Hobbes</vt:lpstr>
      <vt:lpstr>La tolleranza Lo Stato non ha mezzi per agire sulle coscienze.</vt:lpstr>
      <vt:lpstr> Persecuzioni religiose dei pagani della Grecia del nord e dell’Asia minore al tempo dell’imperatore Teodosio (385).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pensiero politico moderno</dc:title>
  <dc:creator>Leone Guaragna</dc:creator>
  <cp:lastModifiedBy>Leone Guaragna</cp:lastModifiedBy>
  <cp:revision>53</cp:revision>
  <dcterms:created xsi:type="dcterms:W3CDTF">2024-02-24T14:51:35Z</dcterms:created>
  <dcterms:modified xsi:type="dcterms:W3CDTF">2024-03-03T08:20:08Z</dcterms:modified>
</cp:coreProperties>
</file>